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sldIdLst>
    <p:sldId id="265" r:id="rId2"/>
    <p:sldId id="257" r:id="rId3"/>
    <p:sldId id="258" r:id="rId4"/>
    <p:sldId id="259" r:id="rId5"/>
    <p:sldId id="269" r:id="rId6"/>
    <p:sldId id="260" r:id="rId7"/>
    <p:sldId id="267" r:id="rId8"/>
    <p:sldId id="261" r:id="rId9"/>
    <p:sldId id="262" r:id="rId10"/>
    <p:sldId id="268" r:id="rId11"/>
    <p:sldId id="264" r:id="rId12"/>
    <p:sldId id="266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132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14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3902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746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3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72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7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044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64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923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406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943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086F18-9CBD-A855-185D-3FDBE2B97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Икономическата</a:t>
            </a:r>
            <a:r>
              <a:rPr lang="ru-RU" dirty="0"/>
              <a:t> </a:t>
            </a:r>
            <a:r>
              <a:rPr lang="ru-RU" dirty="0" err="1"/>
              <a:t>стойност</a:t>
            </a:r>
            <a:r>
              <a:rPr lang="ru-RU" dirty="0"/>
              <a:t> на </a:t>
            </a:r>
            <a:r>
              <a:rPr lang="ru-RU" dirty="0" err="1"/>
              <a:t>ученето</a:t>
            </a:r>
            <a:r>
              <a:rPr lang="ru-RU" dirty="0"/>
              <a:t> </a:t>
            </a:r>
            <a:r>
              <a:rPr lang="ru-RU" dirty="0" err="1"/>
              <a:t>през</a:t>
            </a:r>
            <a:r>
              <a:rPr lang="ru-RU" dirty="0"/>
              <a:t> </a:t>
            </a:r>
            <a:r>
              <a:rPr lang="ru-RU" dirty="0" err="1"/>
              <a:t>целия</a:t>
            </a:r>
            <a:r>
              <a:rPr lang="ru-RU" dirty="0"/>
              <a:t> живот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550CD81-8406-8D65-7DF2-D19D52C50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1679892"/>
          </a:xfrm>
        </p:spPr>
        <p:txBody>
          <a:bodyPr>
            <a:normAutofit fontScale="92500" lnSpcReduction="20000"/>
          </a:bodyPr>
          <a:lstStyle/>
          <a:p>
            <a:r>
              <a:rPr lang="bg-BG" sz="2400" dirty="0"/>
              <a:t>Инвестиция в устойчиво бъдеще</a:t>
            </a:r>
          </a:p>
          <a:p>
            <a:r>
              <a:rPr lang="bg-BG" i="1" dirty="0"/>
              <a:t>Аркади Шарков,</a:t>
            </a:r>
          </a:p>
          <a:p>
            <a:r>
              <a:rPr lang="bg-BG" i="1" dirty="0"/>
              <a:t>Здравен икономист,</a:t>
            </a:r>
          </a:p>
          <a:p>
            <a:r>
              <a:rPr lang="bg-BG" i="1" dirty="0"/>
              <a:t>ЕКИП; Съвет за мозъчно здраве;</a:t>
            </a:r>
            <a:endParaRPr lang="en-US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DFBA3E-5577-62AC-669D-AC8F01396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67216"/>
            <a:ext cx="1891326" cy="5879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8DFB2F-2463-896A-A935-1B98DE17E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858" y="5472503"/>
            <a:ext cx="1379285" cy="58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21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0BACA1D-1504-2D24-D3BA-40D664A63D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061" y="540772"/>
            <a:ext cx="8447877" cy="527992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86BEF4-6235-6D0E-D809-127A5156904B}"/>
              </a:ext>
            </a:extLst>
          </p:cNvPr>
          <p:cNvSpPr txBox="1"/>
          <p:nvPr/>
        </p:nvSpPr>
        <p:spPr>
          <a:xfrm>
            <a:off x="781663" y="667973"/>
            <a:ext cx="7910053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bg-BG" sz="2200" dirty="0"/>
              <a:t>Бариери пред участието в учене през целия живот (България)</a:t>
            </a:r>
            <a:endParaRPr lang="en-US" sz="2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F31515-6B35-43C9-9914-70D64E644193}"/>
              </a:ext>
            </a:extLst>
          </p:cNvPr>
          <p:cNvSpPr txBox="1"/>
          <p:nvPr/>
        </p:nvSpPr>
        <p:spPr>
          <a:xfrm>
            <a:off x="2320412" y="1347019"/>
            <a:ext cx="8750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bg-BG" dirty="0"/>
              <a:t>Други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19A06F-F109-904A-0415-3C1D01210149}"/>
              </a:ext>
            </a:extLst>
          </p:cNvPr>
          <p:cNvSpPr txBox="1"/>
          <p:nvPr/>
        </p:nvSpPr>
        <p:spPr>
          <a:xfrm>
            <a:off x="4571999" y="1098860"/>
            <a:ext cx="18681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bg-BG" dirty="0"/>
              <a:t>Липса на време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6A51DB-C94B-73A1-57AE-F23DABC6D783}"/>
              </a:ext>
            </a:extLst>
          </p:cNvPr>
          <p:cNvSpPr txBox="1"/>
          <p:nvPr/>
        </p:nvSpPr>
        <p:spPr>
          <a:xfrm>
            <a:off x="6100916" y="3244334"/>
            <a:ext cx="2590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bg-BG" dirty="0"/>
              <a:t>Недостатъчна подкрепа от работодателя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699B45-C94D-1F4C-AF2B-B4B2936C3D92}"/>
              </a:ext>
            </a:extLst>
          </p:cNvPr>
          <p:cNvSpPr txBox="1"/>
          <p:nvPr/>
        </p:nvSpPr>
        <p:spPr>
          <a:xfrm>
            <a:off x="432619" y="4488425"/>
            <a:ext cx="25662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bg-BG" dirty="0"/>
              <a:t>Финансови затруднения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62E5D7-32A5-7256-5A4F-55381EC4B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9857" y="48592"/>
            <a:ext cx="1891326" cy="587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C3E6BD-1CB4-E28E-A9BF-35516D61B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4715" y="53879"/>
            <a:ext cx="1379285" cy="58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05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EDD1E-EE8F-1D9D-79A8-3397F340573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73647" y="141705"/>
            <a:ext cx="5596706" cy="1049338"/>
          </a:xfrm>
        </p:spPr>
        <p:txBody>
          <a:bodyPr/>
          <a:lstStyle/>
          <a:p>
            <a:r>
              <a:rPr lang="bg-BG" dirty="0"/>
              <a:t>Обобщени ефекти от ПМО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C0F54-6C46-9D75-8C24-43CB6F7E641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797719"/>
            <a:ext cx="8229600" cy="4944320"/>
          </a:xfrm>
          <a:ln>
            <a:solidFill>
              <a:schemeClr val="tx1"/>
            </a:solidFill>
          </a:ln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b="1" dirty="0" err="1"/>
              <a:t>Спестявания</a:t>
            </a:r>
            <a:r>
              <a:rPr lang="ru-RU" b="1" dirty="0"/>
              <a:t> в </a:t>
            </a:r>
            <a:r>
              <a:rPr lang="ru-RU" b="1" dirty="0" err="1"/>
              <a:t>здравеопазването</a:t>
            </a:r>
            <a:r>
              <a:rPr lang="ru-RU" b="1" dirty="0"/>
              <a:t>:</a:t>
            </a:r>
          </a:p>
          <a:p>
            <a:r>
              <a:rPr lang="ru-RU" b="1" dirty="0"/>
              <a:t>ПМО </a:t>
            </a:r>
            <a:r>
              <a:rPr lang="ru-RU" b="1" dirty="0" err="1"/>
              <a:t>намалява</a:t>
            </a:r>
            <a:r>
              <a:rPr lang="ru-RU" b="1" dirty="0"/>
              <a:t> </a:t>
            </a:r>
            <a:r>
              <a:rPr lang="ru-RU" b="1" dirty="0" err="1"/>
              <a:t>предотвратимата</a:t>
            </a:r>
            <a:r>
              <a:rPr lang="ru-RU" b="1" dirty="0"/>
              <a:t> </a:t>
            </a:r>
            <a:r>
              <a:rPr lang="ru-RU" b="1" dirty="0" err="1"/>
              <a:t>медицинска</a:t>
            </a:r>
            <a:r>
              <a:rPr lang="ru-RU" b="1" dirty="0"/>
              <a:t> </a:t>
            </a:r>
            <a:r>
              <a:rPr lang="ru-RU" b="1" dirty="0" err="1"/>
              <a:t>небрежност</a:t>
            </a:r>
            <a:r>
              <a:rPr lang="ru-RU" b="1" dirty="0"/>
              <a:t> с 30%, </a:t>
            </a:r>
            <a:r>
              <a:rPr lang="ru-RU" dirty="0" err="1"/>
              <a:t>спестявайки</a:t>
            </a:r>
            <a:r>
              <a:rPr lang="ru-RU" dirty="0"/>
              <a:t> </a:t>
            </a:r>
            <a:r>
              <a:rPr lang="ru-RU" dirty="0" err="1"/>
              <a:t>милиарди</a:t>
            </a:r>
            <a:r>
              <a:rPr lang="ru-RU" dirty="0"/>
              <a:t> </a:t>
            </a:r>
            <a:r>
              <a:rPr lang="ru-RU" dirty="0" err="1"/>
              <a:t>годишно</a:t>
            </a:r>
            <a:r>
              <a:rPr lang="ru-RU" dirty="0"/>
              <a:t> (СЗО, 2021).</a:t>
            </a:r>
          </a:p>
          <a:p>
            <a:r>
              <a:rPr lang="ru-RU" dirty="0" err="1"/>
              <a:t>По-добре</a:t>
            </a:r>
            <a:r>
              <a:rPr lang="ru-RU" dirty="0"/>
              <a:t> </a:t>
            </a:r>
            <a:r>
              <a:rPr lang="ru-RU" dirty="0" err="1"/>
              <a:t>обучени</a:t>
            </a:r>
            <a:r>
              <a:rPr lang="ru-RU" dirty="0"/>
              <a:t> </a:t>
            </a:r>
            <a:r>
              <a:rPr lang="ru-RU" dirty="0" err="1"/>
              <a:t>специалисти</a:t>
            </a:r>
            <a:r>
              <a:rPr lang="ru-RU" dirty="0"/>
              <a:t> </a:t>
            </a:r>
            <a:r>
              <a:rPr lang="ru-RU" b="1" dirty="0" err="1"/>
              <a:t>подобряват</a:t>
            </a:r>
            <a:r>
              <a:rPr lang="ru-RU" b="1" dirty="0"/>
              <a:t> </a:t>
            </a:r>
            <a:r>
              <a:rPr lang="ru-RU" b="1" dirty="0" err="1"/>
              <a:t>резултатите</a:t>
            </a:r>
            <a:r>
              <a:rPr lang="ru-RU" b="1" dirty="0"/>
              <a:t> за </a:t>
            </a:r>
            <a:r>
              <a:rPr lang="ru-RU" b="1" dirty="0" err="1"/>
              <a:t>пациентите</a:t>
            </a:r>
            <a:r>
              <a:rPr lang="ru-RU" b="1" dirty="0"/>
              <a:t>, </a:t>
            </a:r>
            <a:r>
              <a:rPr lang="ru-RU" b="1" dirty="0" err="1"/>
              <a:t>намалявайки</a:t>
            </a:r>
            <a:r>
              <a:rPr lang="ru-RU" b="1" dirty="0"/>
              <a:t> </a:t>
            </a:r>
            <a:r>
              <a:rPr lang="ru-RU" b="1" dirty="0" err="1"/>
              <a:t>хоспитализациите</a:t>
            </a:r>
            <a:r>
              <a:rPr lang="ru-RU" b="1" dirty="0"/>
              <a:t> и </a:t>
            </a:r>
            <a:r>
              <a:rPr lang="ru-RU" b="1" dirty="0" err="1"/>
              <a:t>разходите</a:t>
            </a:r>
            <a:r>
              <a:rPr lang="ru-RU" b="1" dirty="0"/>
              <a:t> за </a:t>
            </a:r>
            <a:r>
              <a:rPr lang="ru-RU" b="1" dirty="0" err="1"/>
              <a:t>хронични</a:t>
            </a:r>
            <a:r>
              <a:rPr lang="ru-RU" b="1" dirty="0"/>
              <a:t> </a:t>
            </a:r>
            <a:r>
              <a:rPr lang="ru-RU" b="1" dirty="0" err="1"/>
              <a:t>заболявания</a:t>
            </a:r>
            <a:r>
              <a:rPr lang="ru-RU" dirty="0"/>
              <a:t>.</a:t>
            </a: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err="1"/>
              <a:t>Продуктивност</a:t>
            </a:r>
            <a:r>
              <a:rPr lang="ru-RU" b="1" dirty="0"/>
              <a:t> на </a:t>
            </a:r>
            <a:r>
              <a:rPr lang="ru-RU" b="1" dirty="0" err="1"/>
              <a:t>работната</a:t>
            </a:r>
            <a:r>
              <a:rPr lang="ru-RU" b="1" dirty="0"/>
              <a:t> сила:</a:t>
            </a:r>
          </a:p>
          <a:p>
            <a:r>
              <a:rPr lang="ru-RU" dirty="0"/>
              <a:t>25% увеличение на </a:t>
            </a:r>
            <a:r>
              <a:rPr lang="ru-RU" dirty="0" err="1"/>
              <a:t>ефективността</a:t>
            </a:r>
            <a:r>
              <a:rPr lang="ru-RU" dirty="0"/>
              <a:t> при </a:t>
            </a:r>
            <a:r>
              <a:rPr lang="ru-RU" dirty="0" err="1"/>
              <a:t>професионалисти</a:t>
            </a:r>
            <a:r>
              <a:rPr lang="ru-RU" dirty="0"/>
              <a:t>, </a:t>
            </a:r>
            <a:r>
              <a:rPr lang="ru-RU" dirty="0" err="1"/>
              <a:t>използващи</a:t>
            </a:r>
            <a:r>
              <a:rPr lang="ru-RU" dirty="0"/>
              <a:t> AI и телемедицина след ПМО (</a:t>
            </a:r>
            <a:r>
              <a:rPr lang="ru-RU" dirty="0" err="1"/>
              <a:t>Европейска</a:t>
            </a:r>
            <a:r>
              <a:rPr lang="ru-RU" dirty="0"/>
              <a:t> </a:t>
            </a:r>
            <a:r>
              <a:rPr lang="ru-RU" dirty="0" err="1"/>
              <a:t>комисия</a:t>
            </a:r>
            <a:r>
              <a:rPr lang="ru-RU" dirty="0"/>
              <a:t>, 2022).</a:t>
            </a:r>
          </a:p>
          <a:p>
            <a:r>
              <a:rPr lang="ru-RU" dirty="0" err="1"/>
              <a:t>Високото</a:t>
            </a:r>
            <a:r>
              <a:rPr lang="ru-RU" dirty="0"/>
              <a:t> участие в ПМО </a:t>
            </a:r>
            <a:r>
              <a:rPr lang="ru-RU" b="1" dirty="0" err="1"/>
              <a:t>корелира</a:t>
            </a:r>
            <a:r>
              <a:rPr lang="ru-RU" b="1" dirty="0"/>
              <a:t> </a:t>
            </a:r>
            <a:r>
              <a:rPr lang="ru-RU" b="1" dirty="0" err="1"/>
              <a:t>със</a:t>
            </a:r>
            <a:r>
              <a:rPr lang="ru-RU" b="1" dirty="0"/>
              <a:t> 75% </a:t>
            </a:r>
            <a:r>
              <a:rPr lang="ru-RU" b="1" dirty="0" err="1"/>
              <a:t>по-висока</a:t>
            </a:r>
            <a:r>
              <a:rPr lang="ru-RU" b="1" dirty="0"/>
              <a:t> </a:t>
            </a:r>
            <a:r>
              <a:rPr lang="ru-RU" b="1" dirty="0" err="1"/>
              <a:t>удовлетвореност</a:t>
            </a:r>
            <a:r>
              <a:rPr lang="ru-RU" b="1" dirty="0"/>
              <a:t> от </a:t>
            </a:r>
            <a:r>
              <a:rPr lang="ru-RU" b="1" dirty="0" err="1"/>
              <a:t>работата</a:t>
            </a:r>
            <a:r>
              <a:rPr lang="ru-RU" dirty="0"/>
              <a:t>, </a:t>
            </a:r>
            <a:r>
              <a:rPr lang="ru-RU" dirty="0" err="1"/>
              <a:t>намалявайки</a:t>
            </a:r>
            <a:r>
              <a:rPr lang="ru-RU" dirty="0"/>
              <a:t> </a:t>
            </a:r>
            <a:r>
              <a:rPr lang="ru-RU" dirty="0" err="1"/>
              <a:t>текучеството</a:t>
            </a:r>
            <a:r>
              <a:rPr lang="ru-RU" dirty="0"/>
              <a:t> и </a:t>
            </a:r>
            <a:r>
              <a:rPr lang="ru-RU" dirty="0" err="1"/>
              <a:t>разходите</a:t>
            </a:r>
            <a:r>
              <a:rPr lang="ru-RU" dirty="0"/>
              <a:t> за </a:t>
            </a:r>
            <a:r>
              <a:rPr lang="ru-RU" dirty="0" err="1"/>
              <a:t>набиране</a:t>
            </a:r>
            <a:r>
              <a:rPr lang="ru-RU" dirty="0"/>
              <a:t> на персонал.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354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A3C173-E127-29F6-3B9F-1717E7D8D596}"/>
              </a:ext>
            </a:extLst>
          </p:cNvPr>
          <p:cNvSpPr txBox="1"/>
          <p:nvPr/>
        </p:nvSpPr>
        <p:spPr>
          <a:xfrm>
            <a:off x="491609" y="751344"/>
            <a:ext cx="8475407" cy="535531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0" indent="0">
              <a:buNone/>
            </a:pPr>
            <a:r>
              <a:rPr lang="ru-RU" sz="1800" b="1" dirty="0"/>
              <a:t>Принос </a:t>
            </a:r>
            <a:r>
              <a:rPr lang="ru-RU" sz="1800" b="1" dirty="0" err="1"/>
              <a:t>към</a:t>
            </a:r>
            <a:r>
              <a:rPr lang="ru-RU" sz="1800" b="1" dirty="0"/>
              <a:t> </a:t>
            </a:r>
            <a:r>
              <a:rPr lang="ru-RU" sz="1800" b="1" dirty="0" err="1"/>
              <a:t>ръста</a:t>
            </a:r>
            <a:r>
              <a:rPr lang="ru-RU" sz="1800" b="1" dirty="0"/>
              <a:t> на БВП: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err="1"/>
              <a:t>Страни</a:t>
            </a:r>
            <a:r>
              <a:rPr lang="ru-RU" sz="1800" dirty="0"/>
              <a:t> с добро ПМО (напр. Швеция, </a:t>
            </a:r>
            <a:r>
              <a:rPr lang="ru-RU" sz="1800" dirty="0" err="1"/>
              <a:t>Финландия</a:t>
            </a:r>
            <a:r>
              <a:rPr lang="ru-RU" sz="1800" dirty="0"/>
              <a:t>) </a:t>
            </a:r>
            <a:r>
              <a:rPr lang="ru-RU" sz="1800" dirty="0" err="1"/>
              <a:t>постигат</a:t>
            </a:r>
            <a:r>
              <a:rPr lang="ru-RU" sz="1800" dirty="0"/>
              <a:t> </a:t>
            </a:r>
            <a:r>
              <a:rPr lang="ru-RU" sz="1800" b="1" dirty="0"/>
              <a:t>1-2% </a:t>
            </a:r>
            <a:r>
              <a:rPr lang="ru-RU" sz="1800" b="1" dirty="0" err="1"/>
              <a:t>допълнителен</a:t>
            </a:r>
            <a:r>
              <a:rPr lang="ru-RU" sz="1800" b="1" dirty="0"/>
              <a:t> </a:t>
            </a:r>
            <a:r>
              <a:rPr lang="ru-RU" sz="1800" b="1" dirty="0" err="1"/>
              <a:t>ръст</a:t>
            </a:r>
            <a:r>
              <a:rPr lang="ru-RU" sz="1800" b="1" dirty="0"/>
              <a:t> на БВП благодарение на </a:t>
            </a:r>
            <a:r>
              <a:rPr lang="ru-RU" sz="1800" b="1" dirty="0" err="1"/>
              <a:t>иновации</a:t>
            </a:r>
            <a:r>
              <a:rPr lang="ru-RU" sz="1800" b="1" dirty="0"/>
              <a:t> </a:t>
            </a:r>
          </a:p>
          <a:p>
            <a:r>
              <a:rPr lang="ru-RU" sz="1800" b="1" dirty="0"/>
              <a:t>в </a:t>
            </a:r>
            <a:r>
              <a:rPr lang="ru-RU" sz="1800" b="1" dirty="0" err="1"/>
              <a:t>здравеопазването</a:t>
            </a:r>
            <a:r>
              <a:rPr lang="ru-RU" sz="1800" b="1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err="1"/>
              <a:t>Обучението</a:t>
            </a:r>
            <a:r>
              <a:rPr lang="ru-RU" sz="1800" dirty="0"/>
              <a:t> </a:t>
            </a:r>
            <a:r>
              <a:rPr lang="ru-RU" sz="1800" dirty="0" err="1"/>
              <a:t>през</a:t>
            </a:r>
            <a:r>
              <a:rPr lang="ru-RU" sz="1800" dirty="0"/>
              <a:t> </a:t>
            </a:r>
            <a:r>
              <a:rPr lang="ru-RU" sz="1800" dirty="0" err="1"/>
              <a:t>целия</a:t>
            </a:r>
            <a:r>
              <a:rPr lang="ru-RU" sz="1800" dirty="0"/>
              <a:t> живот добавя 0.3% </a:t>
            </a:r>
            <a:r>
              <a:rPr lang="ru-RU" sz="1800" dirty="0" err="1"/>
              <a:t>годишен</a:t>
            </a:r>
            <a:r>
              <a:rPr lang="ru-RU" sz="1800" dirty="0"/>
              <a:t> </a:t>
            </a:r>
            <a:r>
              <a:rPr lang="ru-RU" sz="1800" dirty="0" err="1"/>
              <a:t>ръст</a:t>
            </a:r>
            <a:r>
              <a:rPr lang="ru-RU" sz="1800" dirty="0"/>
              <a:t> на БВП в ЕС (ОИСР, 2021).</a:t>
            </a:r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r>
              <a:rPr lang="ru-RU" sz="1800" b="1" dirty="0" err="1"/>
              <a:t>Иновации</a:t>
            </a:r>
            <a:r>
              <a:rPr lang="ru-RU" sz="1800" b="1" dirty="0"/>
              <a:t> и </a:t>
            </a:r>
            <a:r>
              <a:rPr lang="ru-RU" sz="1800" b="1" dirty="0" err="1"/>
              <a:t>мобилност</a:t>
            </a:r>
            <a:r>
              <a:rPr lang="ru-RU" sz="1800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/>
              <a:t>ПМО </a:t>
            </a:r>
            <a:r>
              <a:rPr lang="ru-RU" sz="1800" dirty="0" err="1"/>
              <a:t>насърчава</a:t>
            </a:r>
            <a:r>
              <a:rPr lang="ru-RU" sz="1800" dirty="0"/>
              <a:t> </a:t>
            </a:r>
            <a:r>
              <a:rPr lang="ru-RU" sz="1800" dirty="0" err="1"/>
              <a:t>медицинските</a:t>
            </a:r>
            <a:r>
              <a:rPr lang="ru-RU" sz="1800" dirty="0"/>
              <a:t> </a:t>
            </a:r>
            <a:r>
              <a:rPr lang="ru-RU" sz="1800" dirty="0" err="1"/>
              <a:t>иновации</a:t>
            </a:r>
            <a:r>
              <a:rPr lang="ru-RU" sz="1800" dirty="0"/>
              <a:t>, </a:t>
            </a:r>
            <a:r>
              <a:rPr lang="ru-RU" sz="1800" dirty="0" err="1"/>
              <a:t>като</a:t>
            </a:r>
            <a:r>
              <a:rPr lang="ru-RU" sz="1800" dirty="0"/>
              <a:t> </a:t>
            </a:r>
            <a:r>
              <a:rPr lang="ru-RU" sz="1800" dirty="0" err="1"/>
              <a:t>лидери</a:t>
            </a:r>
            <a:r>
              <a:rPr lang="ru-RU" sz="1800" dirty="0"/>
              <a:t> в ПМО </a:t>
            </a:r>
            <a:r>
              <a:rPr lang="ru-RU" sz="1800" dirty="0" err="1"/>
              <a:t>като</a:t>
            </a:r>
            <a:r>
              <a:rPr lang="ru-RU" sz="1800" dirty="0"/>
              <a:t> Германия </a:t>
            </a:r>
            <a:r>
              <a:rPr lang="ru-RU" sz="1800" dirty="0" err="1"/>
              <a:t>допринасят</a:t>
            </a:r>
            <a:r>
              <a:rPr lang="ru-RU" sz="1800" dirty="0"/>
              <a:t> с 20% от </a:t>
            </a:r>
            <a:r>
              <a:rPr lang="ru-RU" sz="1800" dirty="0" err="1"/>
              <a:t>здравните</a:t>
            </a:r>
            <a:r>
              <a:rPr lang="ru-RU" sz="1800" dirty="0"/>
              <a:t> </a:t>
            </a:r>
            <a:r>
              <a:rPr lang="ru-RU" sz="1800" dirty="0" err="1"/>
              <a:t>патенти</a:t>
            </a:r>
            <a:r>
              <a:rPr lang="ru-RU" sz="1800" dirty="0"/>
              <a:t> в ЕС (EACCME, 2022).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err="1"/>
              <a:t>Стандартизираните</a:t>
            </a:r>
            <a:r>
              <a:rPr lang="ru-RU" sz="1800" dirty="0"/>
              <a:t> </a:t>
            </a:r>
            <a:r>
              <a:rPr lang="ru-RU" sz="1800" dirty="0" err="1"/>
              <a:t>кредити</a:t>
            </a:r>
            <a:r>
              <a:rPr lang="ru-RU" sz="1800" dirty="0"/>
              <a:t> за ПМО (</a:t>
            </a:r>
            <a:r>
              <a:rPr lang="ru-RU" sz="1800" dirty="0" err="1"/>
              <a:t>акредитация</a:t>
            </a:r>
            <a:r>
              <a:rPr lang="ru-RU" sz="1800" dirty="0"/>
              <a:t> на EACCME) </a:t>
            </a:r>
            <a:r>
              <a:rPr lang="ru-RU" sz="1800" dirty="0" err="1"/>
              <a:t>подобряват</a:t>
            </a:r>
            <a:r>
              <a:rPr lang="ru-RU" sz="1800" dirty="0"/>
              <a:t> </a:t>
            </a:r>
            <a:r>
              <a:rPr lang="ru-RU" sz="1800" dirty="0" err="1"/>
              <a:t>професионалната</a:t>
            </a:r>
            <a:r>
              <a:rPr lang="ru-RU" sz="1800" dirty="0"/>
              <a:t> </a:t>
            </a:r>
            <a:r>
              <a:rPr lang="ru-RU" sz="1800" dirty="0" err="1"/>
              <a:t>мобилност</a:t>
            </a:r>
            <a:r>
              <a:rPr lang="ru-RU" sz="1800" dirty="0"/>
              <a:t>, </a:t>
            </a:r>
            <a:r>
              <a:rPr lang="ru-RU" sz="1800" dirty="0" err="1"/>
              <a:t>справяйки</a:t>
            </a:r>
            <a:r>
              <a:rPr lang="ru-RU" sz="1800" dirty="0"/>
              <a:t> се с </a:t>
            </a:r>
            <a:r>
              <a:rPr lang="ru-RU" sz="1800" dirty="0" err="1"/>
              <a:t>недостига</a:t>
            </a:r>
            <a:r>
              <a:rPr lang="ru-RU" sz="1800" dirty="0"/>
              <a:t> на </a:t>
            </a:r>
            <a:r>
              <a:rPr lang="ru-RU" sz="1800" dirty="0" err="1"/>
              <a:t>работна</a:t>
            </a:r>
            <a:r>
              <a:rPr lang="ru-RU" sz="1800" dirty="0"/>
              <a:t> сила.</a:t>
            </a:r>
          </a:p>
          <a:p>
            <a:endParaRPr lang="ru-RU" sz="1800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D64AD8-D5E5-74B1-0CD8-076B24E56660}"/>
              </a:ext>
            </a:extLst>
          </p:cNvPr>
          <p:cNvSpPr txBox="1"/>
          <p:nvPr/>
        </p:nvSpPr>
        <p:spPr>
          <a:xfrm>
            <a:off x="1312604" y="3701846"/>
            <a:ext cx="44146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1800" b="1" dirty="0" err="1"/>
              <a:t>Предизвикателства</a:t>
            </a:r>
            <a:r>
              <a:rPr lang="ru-RU" sz="1800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err="1"/>
              <a:t>Финансови</a:t>
            </a:r>
            <a:r>
              <a:rPr lang="ru-RU" sz="1800" dirty="0"/>
              <a:t> </a:t>
            </a:r>
            <a:r>
              <a:rPr lang="ru-RU" sz="1800" dirty="0" err="1"/>
              <a:t>бариери</a:t>
            </a:r>
            <a:r>
              <a:rPr lang="ru-RU" sz="1800" dirty="0"/>
              <a:t> </a:t>
            </a:r>
            <a:r>
              <a:rPr lang="ru-RU" sz="1800" dirty="0" err="1"/>
              <a:t>ограничават</a:t>
            </a:r>
            <a:r>
              <a:rPr lang="ru-RU" sz="1800" dirty="0"/>
              <a:t> </a:t>
            </a:r>
            <a:r>
              <a:rPr lang="ru-RU" sz="1800" dirty="0" err="1"/>
              <a:t>участието</a:t>
            </a:r>
            <a:r>
              <a:rPr lang="ru-RU" sz="1800" dirty="0"/>
              <a:t> в </a:t>
            </a:r>
            <a:r>
              <a:rPr lang="ru-RU" sz="1800" dirty="0" err="1"/>
              <a:t>по-слабо</a:t>
            </a:r>
            <a:r>
              <a:rPr lang="ru-RU" sz="1800" dirty="0"/>
              <a:t> </a:t>
            </a:r>
            <a:r>
              <a:rPr lang="ru-RU" sz="1800" dirty="0" err="1"/>
              <a:t>развитите</a:t>
            </a:r>
            <a:r>
              <a:rPr lang="ru-RU" sz="1800" dirty="0"/>
              <a:t> </a:t>
            </a:r>
            <a:r>
              <a:rPr lang="ru-RU" sz="1800" dirty="0" err="1"/>
              <a:t>страни</a:t>
            </a:r>
            <a:r>
              <a:rPr lang="ru-RU" sz="1800" dirty="0"/>
              <a:t> (напр. </a:t>
            </a:r>
            <a:r>
              <a:rPr lang="ru-RU" sz="1800" dirty="0" err="1"/>
              <a:t>България</a:t>
            </a:r>
            <a:r>
              <a:rPr lang="ru-RU" sz="1800" dirty="0"/>
              <a:t>, </a:t>
            </a:r>
            <a:r>
              <a:rPr lang="ru-RU" sz="1800" dirty="0" err="1"/>
              <a:t>Гърция</a:t>
            </a:r>
            <a:r>
              <a:rPr lang="ru-RU" sz="1800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err="1"/>
              <a:t>Зависимостта</a:t>
            </a:r>
            <a:r>
              <a:rPr lang="ru-RU" sz="1800" dirty="0"/>
              <a:t> от спонсорства от </a:t>
            </a:r>
            <a:r>
              <a:rPr lang="ru-RU" sz="1800" dirty="0" err="1"/>
              <a:t>индустрията</a:t>
            </a:r>
            <a:r>
              <a:rPr lang="ru-RU" sz="1800" dirty="0"/>
              <a:t> </a:t>
            </a:r>
            <a:r>
              <a:rPr lang="ru-RU" sz="1800" dirty="0" err="1"/>
              <a:t>изисква</a:t>
            </a:r>
            <a:r>
              <a:rPr lang="ru-RU" sz="1800" dirty="0"/>
              <a:t> </a:t>
            </a:r>
            <a:r>
              <a:rPr lang="ru-RU" sz="1800" dirty="0" err="1"/>
              <a:t>внимателно</a:t>
            </a:r>
            <a:r>
              <a:rPr lang="ru-RU" sz="1800" dirty="0"/>
              <a:t> управление за да се </a:t>
            </a:r>
            <a:r>
              <a:rPr lang="ru-RU" sz="1800" dirty="0" err="1"/>
              <a:t>гарантира</a:t>
            </a:r>
            <a:r>
              <a:rPr lang="ru-RU" sz="1800" dirty="0"/>
              <a:t> </a:t>
            </a:r>
            <a:r>
              <a:rPr lang="ru-RU" sz="1800" b="1" dirty="0" err="1"/>
              <a:t>безпристрастно</a:t>
            </a:r>
            <a:r>
              <a:rPr lang="ru-RU" sz="1800" dirty="0"/>
              <a:t> образование.</a:t>
            </a:r>
          </a:p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BC67FD8-F472-28BE-90EA-351270A701FC}"/>
              </a:ext>
            </a:extLst>
          </p:cNvPr>
          <p:cNvSpPr txBox="1">
            <a:spLocks/>
          </p:cNvSpPr>
          <p:nvPr/>
        </p:nvSpPr>
        <p:spPr>
          <a:xfrm>
            <a:off x="1773647" y="141705"/>
            <a:ext cx="5596706" cy="1049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bg-BG"/>
              <a:t>Обобщени ефекти от ПМО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255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Източници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135" y="2001239"/>
            <a:ext cx="9006349" cy="3612591"/>
          </a:xfrm>
        </p:spPr>
        <p:txBody>
          <a:bodyPr>
            <a:noAutofit/>
          </a:bodyPr>
          <a:lstStyle/>
          <a:p>
            <a:r>
              <a:rPr sz="800" dirty="0"/>
              <a:t>European Commission. (2023). Eurostat News. Retrieved from https://ec.europa.eu</a:t>
            </a:r>
          </a:p>
          <a:p>
            <a:r>
              <a:rPr sz="800" dirty="0"/>
              <a:t>OECD. (2021). The Economic Impact of Lifelong Learning.</a:t>
            </a:r>
          </a:p>
          <a:p>
            <a:r>
              <a:rPr sz="800" dirty="0"/>
              <a:t>World Health Organization (WHO). (2021). Lifelong Learning in Healthcare.</a:t>
            </a:r>
          </a:p>
          <a:p>
            <a:r>
              <a:rPr sz="800" dirty="0"/>
              <a:t>National Strategy for Lifelong Learning 2014-2020, Bulgaria.</a:t>
            </a:r>
            <a:endParaRPr lang="en-US" sz="800" dirty="0"/>
          </a:p>
          <a:p>
            <a:r>
              <a:rPr lang="en-US" sz="800" dirty="0"/>
              <a:t>European Commission. (2023). Eurostat News. Retrieved from https://ec.europa.euThis source provided data on participation rates in lifelong learning across EU countries, including Bulgaria.</a:t>
            </a:r>
          </a:p>
          <a:p>
            <a:r>
              <a:rPr lang="en-US" sz="800" dirty="0"/>
              <a:t>OECD. (2021). The Economic Impact of Lifelong </a:t>
            </a:r>
            <a:r>
              <a:rPr lang="en-US" sz="800" dirty="0" err="1"/>
              <a:t>Learning.This</a:t>
            </a:r>
            <a:r>
              <a:rPr lang="en-US" sz="800" dirty="0"/>
              <a:t> report was used to understand the correlation between lifelong learning participation and economic growth (e.g., GDP increases).</a:t>
            </a:r>
          </a:p>
          <a:p>
            <a:r>
              <a:rPr lang="en-US" sz="800" dirty="0"/>
              <a:t>World Health Organization (WHO). (2021). Lifelong Learning in </a:t>
            </a:r>
            <a:r>
              <a:rPr lang="en-US" sz="800" dirty="0" err="1"/>
              <a:t>Healthcare.Provided</a:t>
            </a:r>
            <a:r>
              <a:rPr lang="en-US" sz="800" dirty="0"/>
              <a:t> insights on the significance of lifelong learning in reducing medical errors and improving healthcare quality.</a:t>
            </a:r>
          </a:p>
          <a:p>
            <a:r>
              <a:rPr lang="en-US" sz="800" dirty="0"/>
              <a:t>National Strategy for Lifelong Learning 2014-2020, </a:t>
            </a:r>
            <a:r>
              <a:rPr lang="en-US" sz="800" dirty="0" err="1"/>
              <a:t>Bulgaria.Outlined</a:t>
            </a:r>
            <a:r>
              <a:rPr lang="en-US" sz="800" dirty="0"/>
              <a:t> Bulgaria’s specific policies and targets for lifelong learning, including challenges faced by the healthcare sector.</a:t>
            </a:r>
          </a:p>
          <a:p>
            <a:r>
              <a:rPr lang="en-US" sz="800" dirty="0"/>
              <a:t>Erasmus+ Annual Report (2022). </a:t>
            </a:r>
          </a:p>
          <a:p>
            <a:r>
              <a:rPr lang="en-US" sz="800" dirty="0"/>
              <a:t>European Union. Retrieved from https://ec.europa.eu/erasmusInformation on EU funding for professional education, including the healthcare </a:t>
            </a:r>
            <a:r>
              <a:rPr lang="en-US" sz="800" dirty="0" err="1"/>
              <a:t>sector.Academic</a:t>
            </a:r>
            <a:r>
              <a:rPr lang="en-US" sz="800" dirty="0"/>
              <a:t> Studies on Barriers to Lifelong Learning in Bulgaria.</a:t>
            </a:r>
          </a:p>
          <a:p>
            <a:r>
              <a:rPr lang="en-US" sz="800" dirty="0"/>
              <a:t>Studies from academic journals, such as findings on Bulgarian nurses' barriers to lifelong learning (e.g., financial constraints).</a:t>
            </a:r>
          </a:p>
          <a:p>
            <a:r>
              <a:rPr lang="en-US" sz="800" dirty="0" err="1"/>
              <a:t>OECD.Stat</a:t>
            </a:r>
            <a:r>
              <a:rPr lang="en-US" sz="800" dirty="0"/>
              <a:t>. (2023). Lifelong Learning Statistics. Retrieved from https://stats.oecd.orgComparative statistics on lifelong learning participation and economic impact across developed countries.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4B841C-A95F-43C1-2C5E-774FDF0C9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857" y="48592"/>
            <a:ext cx="1891326" cy="5879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B995F8-5F8A-66AA-77C2-44F5E0D23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4715" y="53879"/>
            <a:ext cx="1379285" cy="58262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370191"/>
            <a:ext cx="6571343" cy="1049235"/>
          </a:xfrm>
        </p:spPr>
        <p:txBody>
          <a:bodyPr>
            <a:normAutofit fontScale="90000"/>
          </a:bodyPr>
          <a:lstStyle/>
          <a:p>
            <a:r>
              <a:rPr dirty="0" err="1"/>
              <a:t>Значение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ученето</a:t>
            </a:r>
            <a:r>
              <a:rPr dirty="0"/>
              <a:t> </a:t>
            </a:r>
            <a:r>
              <a:rPr dirty="0" err="1"/>
              <a:t>през</a:t>
            </a:r>
            <a:r>
              <a:rPr dirty="0"/>
              <a:t> </a:t>
            </a:r>
            <a:r>
              <a:rPr dirty="0" err="1"/>
              <a:t>целия</a:t>
            </a:r>
            <a:r>
              <a:rPr dirty="0"/>
              <a:t> </a:t>
            </a:r>
            <a:r>
              <a:rPr dirty="0" err="1"/>
              <a:t>живот</a:t>
            </a:r>
            <a:r>
              <a:rPr dirty="0"/>
              <a:t> </a:t>
            </a:r>
            <a:r>
              <a:rPr dirty="0" err="1"/>
              <a:t>за</a:t>
            </a:r>
            <a:r>
              <a:rPr dirty="0"/>
              <a:t> </a:t>
            </a:r>
            <a:r>
              <a:rPr dirty="0" err="1"/>
              <a:t>медицинските</a:t>
            </a:r>
            <a:r>
              <a:rPr dirty="0"/>
              <a:t> </a:t>
            </a:r>
            <a:r>
              <a:rPr dirty="0" err="1"/>
              <a:t>специалисти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sz="2800" b="1" dirty="0" err="1"/>
              <a:t>Подобряване</a:t>
            </a:r>
            <a:r>
              <a:rPr sz="2800" b="1" dirty="0"/>
              <a:t> </a:t>
            </a:r>
            <a:r>
              <a:rPr sz="2800" b="1" dirty="0" err="1"/>
              <a:t>на</a:t>
            </a:r>
            <a:r>
              <a:rPr sz="2800" b="1" dirty="0"/>
              <a:t> </a:t>
            </a:r>
            <a:r>
              <a:rPr sz="2800" b="1" dirty="0" err="1"/>
              <a:t>качеството</a:t>
            </a:r>
            <a:r>
              <a:rPr sz="2800" b="1" dirty="0"/>
              <a:t> </a:t>
            </a:r>
            <a:r>
              <a:rPr sz="2800" b="1" dirty="0" err="1"/>
              <a:t>на</a:t>
            </a:r>
            <a:r>
              <a:rPr sz="2800" b="1" dirty="0"/>
              <a:t> </a:t>
            </a:r>
            <a:r>
              <a:rPr sz="2800" b="1" dirty="0" err="1"/>
              <a:t>грижите</a:t>
            </a:r>
            <a:r>
              <a:rPr sz="2800" b="1" dirty="0"/>
              <a:t>: </a:t>
            </a:r>
            <a:r>
              <a:rPr sz="2800" dirty="0" err="1"/>
              <a:t>Лекари</a:t>
            </a:r>
            <a:r>
              <a:rPr lang="bg-BG" sz="2800" dirty="0"/>
              <a:t>те</a:t>
            </a:r>
            <a:r>
              <a:rPr sz="2800" dirty="0"/>
              <a:t>, </a:t>
            </a:r>
            <a:r>
              <a:rPr sz="2800" dirty="0" err="1"/>
              <a:t>участващи</a:t>
            </a:r>
            <a:r>
              <a:rPr sz="2800" dirty="0"/>
              <a:t> в </a:t>
            </a:r>
            <a:r>
              <a:rPr sz="2800" dirty="0" err="1"/>
              <a:t>учене</a:t>
            </a:r>
            <a:r>
              <a:rPr sz="2800" dirty="0"/>
              <a:t> </a:t>
            </a:r>
            <a:r>
              <a:rPr sz="2800" dirty="0" err="1"/>
              <a:t>през</a:t>
            </a:r>
            <a:r>
              <a:rPr sz="2800" dirty="0"/>
              <a:t> </a:t>
            </a:r>
            <a:r>
              <a:rPr sz="2800" dirty="0" err="1"/>
              <a:t>целия</a:t>
            </a:r>
            <a:r>
              <a:rPr sz="2800" dirty="0"/>
              <a:t> </a:t>
            </a:r>
            <a:r>
              <a:rPr sz="2800" dirty="0" err="1"/>
              <a:t>живот</a:t>
            </a:r>
            <a:r>
              <a:rPr sz="2800" dirty="0"/>
              <a:t>, </a:t>
            </a:r>
            <a:r>
              <a:rPr sz="2800" dirty="0" err="1"/>
              <a:t>намаляват</a:t>
            </a:r>
            <a:r>
              <a:rPr lang="bg-BG" sz="2800" dirty="0"/>
              <a:t> рисковете за</a:t>
            </a:r>
            <a:r>
              <a:rPr sz="2800" dirty="0"/>
              <a:t> </a:t>
            </a:r>
            <a:r>
              <a:rPr sz="2800" dirty="0" err="1"/>
              <a:t>медицинските</a:t>
            </a:r>
            <a:r>
              <a:rPr sz="2800" dirty="0"/>
              <a:t> </a:t>
            </a:r>
            <a:r>
              <a:rPr lang="bg-BG" sz="2800" dirty="0"/>
              <a:t>небрежност</a:t>
            </a:r>
            <a:r>
              <a:rPr sz="2800" dirty="0"/>
              <a:t> с </a:t>
            </a:r>
            <a:r>
              <a:rPr sz="2800" dirty="0" err="1"/>
              <a:t>до</a:t>
            </a:r>
            <a:r>
              <a:rPr sz="2800" dirty="0"/>
              <a:t> 30%.</a:t>
            </a:r>
          </a:p>
          <a:p>
            <a:r>
              <a:rPr sz="2800" b="1" dirty="0" err="1"/>
              <a:t>Адаптиране</a:t>
            </a:r>
            <a:r>
              <a:rPr sz="2800" b="1" dirty="0"/>
              <a:t> </a:t>
            </a:r>
            <a:r>
              <a:rPr sz="2800" b="1" dirty="0" err="1"/>
              <a:t>към</a:t>
            </a:r>
            <a:r>
              <a:rPr sz="2800" b="1" dirty="0"/>
              <a:t> </a:t>
            </a:r>
            <a:r>
              <a:rPr sz="2800" b="1" dirty="0" err="1"/>
              <a:t>промените</a:t>
            </a:r>
            <a:r>
              <a:rPr sz="2800" b="1" dirty="0"/>
              <a:t>:</a:t>
            </a:r>
            <a:r>
              <a:rPr sz="2800" dirty="0"/>
              <a:t> COVID-19 </a:t>
            </a:r>
            <a:r>
              <a:rPr sz="2800" dirty="0" err="1"/>
              <a:t>подчерта</a:t>
            </a:r>
            <a:r>
              <a:rPr sz="2800" dirty="0"/>
              <a:t> </a:t>
            </a:r>
            <a:r>
              <a:rPr sz="2800" dirty="0" err="1"/>
              <a:t>необходимостта</a:t>
            </a:r>
            <a:r>
              <a:rPr sz="2800" dirty="0"/>
              <a:t> </a:t>
            </a:r>
            <a:r>
              <a:rPr sz="2800" dirty="0" err="1"/>
              <a:t>от</a:t>
            </a:r>
            <a:r>
              <a:rPr sz="2800" dirty="0"/>
              <a:t> </a:t>
            </a:r>
            <a:r>
              <a:rPr sz="2800" dirty="0" err="1"/>
              <a:t>бързо</a:t>
            </a:r>
            <a:r>
              <a:rPr sz="2800" dirty="0"/>
              <a:t> </a:t>
            </a:r>
            <a:r>
              <a:rPr sz="2800" dirty="0" err="1"/>
              <a:t>обучение</a:t>
            </a:r>
            <a:r>
              <a:rPr sz="2800" dirty="0"/>
              <a:t> </a:t>
            </a:r>
            <a:r>
              <a:rPr sz="2800" dirty="0" err="1"/>
              <a:t>по</a:t>
            </a:r>
            <a:r>
              <a:rPr sz="2800" dirty="0"/>
              <a:t> </a:t>
            </a:r>
            <a:r>
              <a:rPr sz="2800" dirty="0" err="1"/>
              <a:t>инфекциозни</a:t>
            </a:r>
            <a:r>
              <a:rPr sz="2800" dirty="0"/>
              <a:t> </a:t>
            </a:r>
            <a:r>
              <a:rPr sz="2800" dirty="0" err="1"/>
              <a:t>болести</a:t>
            </a:r>
            <a:r>
              <a:rPr sz="2800" dirty="0"/>
              <a:t> и </a:t>
            </a:r>
            <a:r>
              <a:rPr sz="2800" dirty="0" err="1"/>
              <a:t>телемедицина</a:t>
            </a:r>
            <a:r>
              <a:rPr sz="2800" dirty="0"/>
              <a:t>.</a:t>
            </a:r>
          </a:p>
          <a:p>
            <a:r>
              <a:rPr sz="2800" b="1" dirty="0" err="1"/>
              <a:t>Професионално</a:t>
            </a:r>
            <a:r>
              <a:rPr sz="2800" b="1" dirty="0"/>
              <a:t> </a:t>
            </a:r>
            <a:r>
              <a:rPr sz="2800" b="1" dirty="0" err="1"/>
              <a:t>удовлетворение</a:t>
            </a:r>
            <a:r>
              <a:rPr sz="2800" b="1" dirty="0"/>
              <a:t>:</a:t>
            </a:r>
            <a:r>
              <a:rPr sz="2800" dirty="0"/>
              <a:t> 20% </a:t>
            </a:r>
            <a:r>
              <a:rPr sz="2800" dirty="0" err="1"/>
              <a:t>по-висока</a:t>
            </a:r>
            <a:r>
              <a:rPr sz="2800" dirty="0"/>
              <a:t> </a:t>
            </a:r>
            <a:r>
              <a:rPr sz="2800" dirty="0" err="1"/>
              <a:t>удовлетвореност</a:t>
            </a:r>
            <a:r>
              <a:rPr sz="2800" dirty="0"/>
              <a:t> </a:t>
            </a:r>
            <a:r>
              <a:rPr sz="2800" dirty="0" err="1"/>
              <a:t>от</a:t>
            </a:r>
            <a:r>
              <a:rPr sz="2800" dirty="0"/>
              <a:t> </a:t>
            </a:r>
            <a:r>
              <a:rPr sz="2800" dirty="0" err="1"/>
              <a:t>работата</a:t>
            </a:r>
            <a:r>
              <a:rPr sz="2800" dirty="0"/>
              <a:t> </a:t>
            </a:r>
            <a:r>
              <a:rPr sz="2800" dirty="0" err="1"/>
              <a:t>при</a:t>
            </a:r>
            <a:r>
              <a:rPr sz="2800" dirty="0"/>
              <a:t> </a:t>
            </a:r>
            <a:r>
              <a:rPr sz="2800" dirty="0" err="1"/>
              <a:t>тези</a:t>
            </a:r>
            <a:r>
              <a:rPr sz="2800" dirty="0"/>
              <a:t>, </a:t>
            </a:r>
            <a:r>
              <a:rPr sz="2800" dirty="0" err="1"/>
              <a:t>които</a:t>
            </a:r>
            <a:r>
              <a:rPr sz="2800" dirty="0"/>
              <a:t> </a:t>
            </a:r>
            <a:r>
              <a:rPr sz="2800" dirty="0" err="1"/>
              <a:t>участват</a:t>
            </a:r>
            <a:r>
              <a:rPr sz="2800" dirty="0"/>
              <a:t> в </a:t>
            </a:r>
            <a:r>
              <a:rPr lang="bg-BG" sz="2800" dirty="0"/>
              <a:t>ПМО</a:t>
            </a:r>
            <a:r>
              <a:rPr sz="2800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t>Политики за учене през целия живот в Европейския съюз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6" y="1853755"/>
            <a:ext cx="8239432" cy="4199725"/>
          </a:xfrm>
        </p:spPr>
        <p:txBody>
          <a:bodyPr>
            <a:noAutofit/>
          </a:bodyPr>
          <a:lstStyle/>
          <a:p>
            <a:r>
              <a:rPr sz="2300" b="1" dirty="0" err="1"/>
              <a:t>Стратегическа</a:t>
            </a:r>
            <a:r>
              <a:rPr sz="2300" b="1" dirty="0"/>
              <a:t> </a:t>
            </a:r>
            <a:r>
              <a:rPr sz="2300" b="1" dirty="0" err="1"/>
              <a:t>рамка</a:t>
            </a:r>
            <a:r>
              <a:rPr sz="2300" b="1" dirty="0"/>
              <a:t>:</a:t>
            </a:r>
            <a:r>
              <a:rPr sz="2300" dirty="0"/>
              <a:t> ЕС 2021-2030 </a:t>
            </a:r>
            <a:r>
              <a:rPr sz="2300" dirty="0" err="1"/>
              <a:t>има</a:t>
            </a:r>
            <a:r>
              <a:rPr sz="2300" dirty="0"/>
              <a:t> </a:t>
            </a:r>
            <a:r>
              <a:rPr sz="2300" dirty="0" err="1"/>
              <a:t>за</a:t>
            </a:r>
            <a:r>
              <a:rPr sz="2300" dirty="0"/>
              <a:t> </a:t>
            </a:r>
            <a:r>
              <a:rPr sz="2300" dirty="0" err="1"/>
              <a:t>цел</a:t>
            </a:r>
            <a:r>
              <a:rPr sz="2300" dirty="0"/>
              <a:t> </a:t>
            </a:r>
            <a:r>
              <a:rPr sz="2300" dirty="0" err="1"/>
              <a:t>увеличаване</a:t>
            </a:r>
            <a:r>
              <a:rPr sz="2300" dirty="0"/>
              <a:t> </a:t>
            </a:r>
            <a:r>
              <a:rPr sz="2300" dirty="0" err="1"/>
              <a:t>на</a:t>
            </a:r>
            <a:r>
              <a:rPr lang="bg-BG" sz="2300" dirty="0"/>
              <a:t> общото</a:t>
            </a:r>
            <a:r>
              <a:rPr sz="2300" dirty="0"/>
              <a:t> </a:t>
            </a:r>
            <a:r>
              <a:rPr sz="2300" dirty="0" err="1"/>
              <a:t>участие</a:t>
            </a:r>
            <a:r>
              <a:rPr lang="bg-BG" sz="2300" dirty="0"/>
              <a:t> в обучение през целия живот</a:t>
            </a:r>
            <a:r>
              <a:rPr sz="2300" dirty="0"/>
              <a:t> </a:t>
            </a:r>
            <a:r>
              <a:rPr lang="bg-BG" sz="2300" dirty="0"/>
              <a:t>с </a:t>
            </a:r>
            <a:r>
              <a:rPr sz="2300" dirty="0" err="1"/>
              <a:t>до</a:t>
            </a:r>
            <a:r>
              <a:rPr sz="2300" dirty="0"/>
              <a:t> 15% </a:t>
            </a:r>
            <a:r>
              <a:rPr sz="2300" dirty="0" err="1"/>
              <a:t>до</a:t>
            </a:r>
            <a:r>
              <a:rPr sz="2300" dirty="0"/>
              <a:t> 2030 г.</a:t>
            </a:r>
          </a:p>
          <a:p>
            <a:r>
              <a:rPr sz="2300" b="1" dirty="0" err="1"/>
              <a:t>Задължителни</a:t>
            </a:r>
            <a:r>
              <a:rPr sz="2300" b="1" dirty="0"/>
              <a:t> </a:t>
            </a:r>
            <a:r>
              <a:rPr sz="2300" b="1" dirty="0" err="1"/>
              <a:t>програми</a:t>
            </a:r>
            <a:r>
              <a:rPr sz="2300" b="1" dirty="0"/>
              <a:t>: </a:t>
            </a:r>
            <a:r>
              <a:rPr sz="2300" dirty="0"/>
              <a:t>В </a:t>
            </a:r>
            <a:r>
              <a:rPr sz="2300" dirty="0" err="1"/>
              <a:t>Германия</a:t>
            </a:r>
            <a:r>
              <a:rPr sz="2300" dirty="0"/>
              <a:t> </a:t>
            </a:r>
            <a:r>
              <a:rPr sz="2300" dirty="0" err="1"/>
              <a:t>лекарите</a:t>
            </a:r>
            <a:r>
              <a:rPr sz="2300" dirty="0"/>
              <a:t> </a:t>
            </a:r>
            <a:r>
              <a:rPr lang="bg-BG" sz="2300" b="1" dirty="0"/>
              <a:t>задължително</a:t>
            </a:r>
            <a:r>
              <a:rPr lang="bg-BG" sz="2300" dirty="0"/>
              <a:t> </a:t>
            </a:r>
            <a:r>
              <a:rPr sz="2300" dirty="0" err="1"/>
              <a:t>трябва</a:t>
            </a:r>
            <a:r>
              <a:rPr sz="2300" dirty="0"/>
              <a:t> </a:t>
            </a:r>
            <a:r>
              <a:rPr sz="2300" dirty="0" err="1"/>
              <a:t>да</a:t>
            </a:r>
            <a:r>
              <a:rPr sz="2300" dirty="0"/>
              <a:t> </a:t>
            </a:r>
            <a:r>
              <a:rPr sz="2300" dirty="0" err="1"/>
              <a:t>събират</a:t>
            </a:r>
            <a:r>
              <a:rPr sz="2300" dirty="0"/>
              <a:t> 250 </a:t>
            </a:r>
            <a:r>
              <a:rPr lang="bg-BG" sz="2300" dirty="0"/>
              <a:t>кредита от</a:t>
            </a:r>
            <a:r>
              <a:rPr sz="2300" dirty="0"/>
              <a:t> </a:t>
            </a:r>
            <a:r>
              <a:rPr lang="bg-BG" sz="2300" dirty="0"/>
              <a:t>ПМО</a:t>
            </a:r>
            <a:r>
              <a:rPr sz="2300" dirty="0"/>
              <a:t> </a:t>
            </a:r>
            <a:r>
              <a:rPr sz="2300" dirty="0" err="1"/>
              <a:t>на</a:t>
            </a:r>
            <a:r>
              <a:rPr sz="2300" dirty="0"/>
              <a:t> </a:t>
            </a:r>
            <a:r>
              <a:rPr sz="2300" dirty="0" err="1"/>
              <a:t>всеки</a:t>
            </a:r>
            <a:r>
              <a:rPr sz="2300" dirty="0"/>
              <a:t> </a:t>
            </a:r>
            <a:r>
              <a:rPr sz="2300" dirty="0" err="1"/>
              <a:t>пет</a:t>
            </a:r>
            <a:r>
              <a:rPr sz="2300" dirty="0"/>
              <a:t> </a:t>
            </a:r>
            <a:r>
              <a:rPr sz="2300" dirty="0" err="1"/>
              <a:t>години</a:t>
            </a:r>
            <a:r>
              <a:rPr sz="2300" dirty="0"/>
              <a:t>.</a:t>
            </a:r>
            <a:r>
              <a:rPr lang="en-US" sz="2300" dirty="0"/>
              <a:t> </a:t>
            </a:r>
            <a:endParaRPr lang="bg-BG" sz="2300" dirty="0"/>
          </a:p>
          <a:p>
            <a:r>
              <a:rPr lang="bg-BG" sz="2300" dirty="0"/>
              <a:t>В България е </a:t>
            </a:r>
            <a:r>
              <a:rPr lang="bg-BG" sz="2300" b="1" dirty="0"/>
              <a:t>препоръчително</a:t>
            </a:r>
            <a:r>
              <a:rPr lang="bg-BG" sz="2300" dirty="0"/>
              <a:t> (150 кредита).</a:t>
            </a:r>
            <a:endParaRPr sz="2300" dirty="0"/>
          </a:p>
          <a:p>
            <a:r>
              <a:rPr sz="2300" b="1" dirty="0" err="1"/>
              <a:t>Инициативи</a:t>
            </a:r>
            <a:r>
              <a:rPr sz="2300" b="1" dirty="0"/>
              <a:t> </a:t>
            </a:r>
            <a:r>
              <a:rPr sz="2300" b="1" dirty="0" err="1"/>
              <a:t>за</a:t>
            </a:r>
            <a:r>
              <a:rPr sz="2300" b="1" dirty="0"/>
              <a:t> </a:t>
            </a:r>
            <a:r>
              <a:rPr sz="2300" b="1" dirty="0" err="1"/>
              <a:t>финансиране</a:t>
            </a:r>
            <a:r>
              <a:rPr sz="2300" b="1" dirty="0"/>
              <a:t>:</a:t>
            </a:r>
            <a:r>
              <a:rPr sz="2300" dirty="0"/>
              <a:t> ЕС </a:t>
            </a:r>
            <a:r>
              <a:rPr sz="2300" dirty="0" err="1"/>
              <a:t>изразходва</a:t>
            </a:r>
            <a:r>
              <a:rPr sz="2300" dirty="0"/>
              <a:t> 3,5 </a:t>
            </a:r>
            <a:r>
              <a:rPr sz="2300" dirty="0" err="1"/>
              <a:t>млрд</a:t>
            </a:r>
            <a:r>
              <a:rPr sz="2300" dirty="0"/>
              <a:t>. </a:t>
            </a:r>
            <a:r>
              <a:rPr sz="2300" dirty="0" err="1"/>
              <a:t>евро</a:t>
            </a:r>
            <a:r>
              <a:rPr sz="2300" dirty="0"/>
              <a:t> </a:t>
            </a:r>
            <a:r>
              <a:rPr sz="2300" dirty="0" err="1"/>
              <a:t>за</a:t>
            </a:r>
            <a:r>
              <a:rPr sz="2300" dirty="0"/>
              <a:t> </a:t>
            </a:r>
            <a:r>
              <a:rPr sz="2300" dirty="0" err="1"/>
              <a:t>програми</a:t>
            </a:r>
            <a:r>
              <a:rPr sz="2300" dirty="0"/>
              <a:t> </a:t>
            </a:r>
            <a:r>
              <a:rPr sz="2300" dirty="0" err="1"/>
              <a:t>за</a:t>
            </a:r>
            <a:r>
              <a:rPr sz="2300" dirty="0"/>
              <a:t> </a:t>
            </a:r>
            <a:r>
              <a:rPr sz="2300" dirty="0" err="1"/>
              <a:t>професионално</a:t>
            </a:r>
            <a:r>
              <a:rPr sz="2300" dirty="0"/>
              <a:t> </a:t>
            </a:r>
            <a:r>
              <a:rPr sz="2300" dirty="0" err="1"/>
              <a:t>обучение</a:t>
            </a:r>
            <a:r>
              <a:rPr sz="2300" dirty="0"/>
              <a:t> Erasmus+ </a:t>
            </a:r>
            <a:r>
              <a:rPr sz="2300" dirty="0" err="1"/>
              <a:t>през</a:t>
            </a:r>
            <a:r>
              <a:rPr sz="2300" dirty="0"/>
              <a:t> 2022 г.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552737-90EE-A950-9C11-9A1A1FE41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857" y="48592"/>
            <a:ext cx="1891326" cy="5879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7D78A7-FE18-0EEC-5544-63705F344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4715" y="53879"/>
            <a:ext cx="1379285" cy="58262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t>Нива на участие в учене през целия живот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sz="2500" b="1" dirty="0" err="1"/>
              <a:t>Европа</a:t>
            </a:r>
            <a:r>
              <a:rPr sz="2500" b="1" dirty="0"/>
              <a:t>:</a:t>
            </a:r>
            <a:r>
              <a:rPr sz="2500" dirty="0"/>
              <a:t> </a:t>
            </a:r>
            <a:r>
              <a:rPr sz="2500" dirty="0" err="1"/>
              <a:t>Средно</a:t>
            </a:r>
            <a:r>
              <a:rPr sz="2500" dirty="0"/>
              <a:t> 11% </a:t>
            </a:r>
            <a:r>
              <a:rPr sz="2500" dirty="0" err="1"/>
              <a:t>от</a:t>
            </a:r>
            <a:r>
              <a:rPr sz="2500" dirty="0"/>
              <a:t> </a:t>
            </a:r>
            <a:r>
              <a:rPr sz="2500" dirty="0" err="1"/>
              <a:t>възрастните</a:t>
            </a:r>
            <a:r>
              <a:rPr sz="2500" dirty="0"/>
              <a:t> </a:t>
            </a:r>
            <a:r>
              <a:rPr sz="2500" dirty="0" err="1"/>
              <a:t>участват</a:t>
            </a:r>
            <a:r>
              <a:rPr sz="2500" dirty="0"/>
              <a:t> в </a:t>
            </a:r>
            <a:r>
              <a:rPr sz="2500" dirty="0" err="1"/>
              <a:t>учене</a:t>
            </a:r>
            <a:r>
              <a:rPr sz="2500" dirty="0"/>
              <a:t> </a:t>
            </a:r>
            <a:r>
              <a:rPr sz="2500" dirty="0" err="1"/>
              <a:t>през</a:t>
            </a:r>
            <a:r>
              <a:rPr sz="2500" dirty="0"/>
              <a:t> 2021 г. (</a:t>
            </a:r>
            <a:r>
              <a:rPr sz="2500" dirty="0" err="1"/>
              <a:t>Швеция</a:t>
            </a:r>
            <a:r>
              <a:rPr sz="2500" dirty="0"/>
              <a:t> - 35%, </a:t>
            </a:r>
            <a:r>
              <a:rPr sz="2500" dirty="0" err="1"/>
              <a:t>България</a:t>
            </a:r>
            <a:r>
              <a:rPr sz="2500" dirty="0"/>
              <a:t> - 2%).</a:t>
            </a:r>
          </a:p>
          <a:p>
            <a:r>
              <a:rPr sz="2500" b="1" dirty="0" err="1"/>
              <a:t>Глобален</a:t>
            </a:r>
            <a:r>
              <a:rPr sz="2500" b="1" dirty="0"/>
              <a:t> </a:t>
            </a:r>
            <a:r>
              <a:rPr sz="2500" b="1" dirty="0" err="1"/>
              <a:t>контекст</a:t>
            </a:r>
            <a:r>
              <a:rPr sz="2500" b="1" dirty="0"/>
              <a:t>: </a:t>
            </a:r>
            <a:r>
              <a:rPr sz="2500" dirty="0" err="1"/>
              <a:t>Канада</a:t>
            </a:r>
            <a:r>
              <a:rPr sz="2500" dirty="0"/>
              <a:t> - 21%, САЩ - 19%, </a:t>
            </a:r>
            <a:r>
              <a:rPr sz="2500" dirty="0" err="1"/>
              <a:t>Япония</a:t>
            </a:r>
            <a:r>
              <a:rPr sz="2500" dirty="0"/>
              <a:t> - 18%.</a:t>
            </a:r>
          </a:p>
          <a:p>
            <a:r>
              <a:rPr sz="2500" b="1" dirty="0" err="1"/>
              <a:t>Медицински</a:t>
            </a:r>
            <a:r>
              <a:rPr sz="2500" b="1" dirty="0"/>
              <a:t> </a:t>
            </a:r>
            <a:r>
              <a:rPr sz="2500" b="1" dirty="0" err="1"/>
              <a:t>специалисти</a:t>
            </a:r>
            <a:r>
              <a:rPr sz="2500" b="1" dirty="0"/>
              <a:t>: </a:t>
            </a:r>
            <a:r>
              <a:rPr sz="2500" dirty="0"/>
              <a:t>92% </a:t>
            </a:r>
            <a:r>
              <a:rPr sz="2500" dirty="0" err="1"/>
              <a:t>от</a:t>
            </a:r>
            <a:r>
              <a:rPr sz="2500" dirty="0"/>
              <a:t> </a:t>
            </a:r>
            <a:r>
              <a:rPr sz="2500" dirty="0" err="1"/>
              <a:t>лекарите</a:t>
            </a:r>
            <a:r>
              <a:rPr sz="2500" dirty="0"/>
              <a:t> в </a:t>
            </a:r>
            <a:r>
              <a:rPr sz="2500" dirty="0" err="1"/>
              <a:t>Европа</a:t>
            </a:r>
            <a:r>
              <a:rPr sz="2500" dirty="0"/>
              <a:t> </a:t>
            </a:r>
            <a:r>
              <a:rPr sz="2500" dirty="0" err="1"/>
              <a:t>участват</a:t>
            </a:r>
            <a:r>
              <a:rPr sz="2500" dirty="0"/>
              <a:t> </a:t>
            </a:r>
            <a:r>
              <a:rPr sz="2500" dirty="0" err="1"/>
              <a:t>ежегодно</a:t>
            </a:r>
            <a:r>
              <a:rPr sz="2500" dirty="0"/>
              <a:t> в </a:t>
            </a:r>
            <a:r>
              <a:rPr sz="2500" dirty="0" err="1"/>
              <a:t>дейности</a:t>
            </a:r>
            <a:r>
              <a:rPr sz="2500" dirty="0"/>
              <a:t> </a:t>
            </a:r>
            <a:r>
              <a:rPr sz="2500" dirty="0" err="1"/>
              <a:t>за</a:t>
            </a:r>
            <a:r>
              <a:rPr sz="2500" dirty="0"/>
              <a:t> </a:t>
            </a:r>
            <a:r>
              <a:rPr sz="2500" dirty="0" err="1"/>
              <a:t>учене</a:t>
            </a:r>
            <a:r>
              <a:rPr sz="2500" dirty="0"/>
              <a:t> </a:t>
            </a:r>
            <a:r>
              <a:rPr sz="2500" dirty="0" err="1"/>
              <a:t>през</a:t>
            </a:r>
            <a:r>
              <a:rPr sz="2500" dirty="0"/>
              <a:t> </a:t>
            </a:r>
            <a:r>
              <a:rPr sz="2500" dirty="0" err="1"/>
              <a:t>целия</a:t>
            </a:r>
            <a:r>
              <a:rPr sz="2500" dirty="0"/>
              <a:t> </a:t>
            </a:r>
            <a:r>
              <a:rPr sz="2500" dirty="0" err="1"/>
              <a:t>живот</a:t>
            </a:r>
            <a:r>
              <a:rPr sz="2500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B4DEAA-8940-E4EB-17DD-6C34144EF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857" y="48592"/>
            <a:ext cx="1891326" cy="5879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773CBE-D593-BD46-1D62-88C9CE8B7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4715" y="53879"/>
            <a:ext cx="1379285" cy="5826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8BC751-10DB-D81F-E984-7CD27D3385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8854" y="833284"/>
            <a:ext cx="8306291" cy="519143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E7B2AF-70D0-D4AB-2205-D0B0F6122BE6}"/>
              </a:ext>
            </a:extLst>
          </p:cNvPr>
          <p:cNvSpPr txBox="1"/>
          <p:nvPr/>
        </p:nvSpPr>
        <p:spPr>
          <a:xfrm>
            <a:off x="2094271" y="911942"/>
            <a:ext cx="552572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bg-BG" sz="2000" dirty="0"/>
              <a:t>Н</a:t>
            </a:r>
            <a:r>
              <a:rPr lang="ru-RU" sz="2000" dirty="0"/>
              <a:t>ива на участие в </a:t>
            </a:r>
            <a:r>
              <a:rPr lang="ru-RU" sz="2000" dirty="0" err="1"/>
              <a:t>учене</a:t>
            </a:r>
            <a:r>
              <a:rPr lang="ru-RU" sz="2000" dirty="0"/>
              <a:t> </a:t>
            </a:r>
            <a:r>
              <a:rPr lang="ru-RU" sz="2000" dirty="0" err="1"/>
              <a:t>през</a:t>
            </a:r>
            <a:r>
              <a:rPr lang="ru-RU" sz="2000" dirty="0"/>
              <a:t> </a:t>
            </a:r>
            <a:r>
              <a:rPr lang="ru-RU" sz="2000" dirty="0" err="1"/>
              <a:t>целия</a:t>
            </a:r>
            <a:r>
              <a:rPr lang="ru-RU" sz="2000" dirty="0"/>
              <a:t> живот (%)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8AA6AB-87F9-F257-A9A2-C59E672DBD7E}"/>
              </a:ext>
            </a:extLst>
          </p:cNvPr>
          <p:cNvSpPr txBox="1"/>
          <p:nvPr/>
        </p:nvSpPr>
        <p:spPr>
          <a:xfrm>
            <a:off x="1386348" y="5437239"/>
            <a:ext cx="694157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bg-BG" dirty="0"/>
              <a:t>Швеция          Финландия   Нидерландия  Средно за ЕС     България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34F72F-48A0-F47D-C6C8-79764FC64A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9857" y="48592"/>
            <a:ext cx="1891326" cy="587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BEE5B29-F34D-836C-F21A-86285032F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4715" y="53879"/>
            <a:ext cx="1379285" cy="58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32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t>Икономическа стойност на ученето през целия живот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sz="2200" b="1" dirty="0" err="1"/>
              <a:t>Увеличаване</a:t>
            </a:r>
            <a:r>
              <a:rPr sz="2200" b="1" dirty="0"/>
              <a:t> </a:t>
            </a:r>
            <a:r>
              <a:rPr sz="2200" b="1" dirty="0" err="1"/>
              <a:t>на</a:t>
            </a:r>
            <a:r>
              <a:rPr sz="2200" b="1" dirty="0"/>
              <a:t> БВП: </a:t>
            </a:r>
            <a:r>
              <a:rPr sz="2200" dirty="0"/>
              <a:t>1% </a:t>
            </a:r>
            <a:r>
              <a:rPr sz="2200" dirty="0" err="1"/>
              <a:t>увеличение</a:t>
            </a:r>
            <a:r>
              <a:rPr sz="2200" dirty="0"/>
              <a:t> в </a:t>
            </a:r>
            <a:r>
              <a:rPr sz="2200" dirty="0" err="1"/>
              <a:t>участието</a:t>
            </a:r>
            <a:r>
              <a:rPr lang="en-US" sz="2200" dirty="0"/>
              <a:t> </a:t>
            </a:r>
            <a:r>
              <a:rPr lang="bg-BG" sz="2200" dirty="0"/>
              <a:t>в ПМО</a:t>
            </a:r>
            <a:r>
              <a:rPr sz="2200" dirty="0"/>
              <a:t> </a:t>
            </a:r>
            <a:r>
              <a:rPr sz="2200" dirty="0" err="1"/>
              <a:t>води</a:t>
            </a:r>
            <a:r>
              <a:rPr sz="2200" dirty="0"/>
              <a:t> </a:t>
            </a:r>
            <a:r>
              <a:rPr sz="2200" dirty="0" err="1"/>
              <a:t>до</a:t>
            </a:r>
            <a:r>
              <a:rPr sz="2200" dirty="0"/>
              <a:t> 0.3% </a:t>
            </a:r>
            <a:r>
              <a:rPr sz="2200" dirty="0" err="1"/>
              <a:t>ръст</a:t>
            </a:r>
            <a:r>
              <a:rPr sz="2200" dirty="0"/>
              <a:t> </a:t>
            </a:r>
            <a:r>
              <a:rPr sz="2200" dirty="0" err="1"/>
              <a:t>на</a:t>
            </a:r>
            <a:r>
              <a:rPr sz="2200" dirty="0"/>
              <a:t> БВП (ОИСР, 2021).</a:t>
            </a:r>
          </a:p>
          <a:p>
            <a:r>
              <a:rPr sz="2200" b="1" dirty="0" err="1"/>
              <a:t>Влияние</a:t>
            </a:r>
            <a:r>
              <a:rPr sz="2200" b="1" dirty="0"/>
              <a:t> </a:t>
            </a:r>
            <a:r>
              <a:rPr sz="2200" b="1" dirty="0" err="1"/>
              <a:t>върху</a:t>
            </a:r>
            <a:r>
              <a:rPr sz="2200" b="1" dirty="0"/>
              <a:t> </a:t>
            </a:r>
            <a:r>
              <a:rPr sz="2200" b="1" dirty="0" err="1"/>
              <a:t>продуктивността</a:t>
            </a:r>
            <a:r>
              <a:rPr sz="2200" b="1" dirty="0"/>
              <a:t>: </a:t>
            </a:r>
            <a:r>
              <a:rPr sz="2200" dirty="0" err="1"/>
              <a:t>Подобрение</a:t>
            </a:r>
            <a:r>
              <a:rPr sz="2200" dirty="0"/>
              <a:t> </a:t>
            </a:r>
            <a:r>
              <a:rPr lang="bg-BG" sz="2200" dirty="0"/>
              <a:t>на икономическите резултати </a:t>
            </a:r>
            <a:r>
              <a:rPr sz="2200" dirty="0"/>
              <a:t>с 10-20% в </a:t>
            </a:r>
            <a:r>
              <a:rPr sz="2200" dirty="0" err="1"/>
              <a:t>здравния</a:t>
            </a:r>
            <a:r>
              <a:rPr sz="2200" dirty="0"/>
              <a:t> </a:t>
            </a:r>
            <a:r>
              <a:rPr sz="2200" dirty="0" err="1"/>
              <a:t>сектор</a:t>
            </a:r>
            <a:r>
              <a:rPr sz="2200" dirty="0"/>
              <a:t> </a:t>
            </a:r>
            <a:r>
              <a:rPr sz="2200" dirty="0" err="1"/>
              <a:t>чрез</a:t>
            </a:r>
            <a:r>
              <a:rPr sz="2200" dirty="0"/>
              <a:t> </a:t>
            </a:r>
            <a:r>
              <a:rPr lang="bg-BG" sz="2200" dirty="0"/>
              <a:t>ПМО</a:t>
            </a:r>
            <a:r>
              <a:rPr sz="2200" dirty="0"/>
              <a:t>.</a:t>
            </a:r>
          </a:p>
          <a:p>
            <a:r>
              <a:rPr sz="2200" b="1" dirty="0" err="1"/>
              <a:t>Катализатор</a:t>
            </a:r>
            <a:r>
              <a:rPr sz="2200" b="1" dirty="0"/>
              <a:t> </a:t>
            </a:r>
            <a:r>
              <a:rPr sz="2200" b="1" dirty="0" err="1"/>
              <a:t>на</a:t>
            </a:r>
            <a:r>
              <a:rPr sz="2200" b="1" dirty="0"/>
              <a:t> </a:t>
            </a:r>
            <a:r>
              <a:rPr sz="2200" b="1" dirty="0" err="1"/>
              <a:t>иновации</a:t>
            </a:r>
            <a:r>
              <a:rPr sz="2200" b="1" dirty="0"/>
              <a:t>: </a:t>
            </a:r>
            <a:r>
              <a:rPr sz="2200" dirty="0" err="1"/>
              <a:t>Страни</a:t>
            </a:r>
            <a:r>
              <a:rPr sz="2200" dirty="0"/>
              <a:t> с </a:t>
            </a:r>
            <a:r>
              <a:rPr sz="2200" dirty="0" err="1"/>
              <a:t>висок</a:t>
            </a:r>
            <a:r>
              <a:rPr lang="bg-BG" sz="2200" dirty="0"/>
              <a:t>о участие в ПМО </a:t>
            </a:r>
            <a:r>
              <a:rPr sz="2200" dirty="0"/>
              <a:t>(</a:t>
            </a:r>
            <a:r>
              <a:rPr sz="2200" dirty="0" err="1"/>
              <a:t>Германия</a:t>
            </a:r>
            <a:r>
              <a:rPr sz="2200" dirty="0"/>
              <a:t>) </a:t>
            </a:r>
            <a:r>
              <a:rPr sz="2200" dirty="0" err="1"/>
              <a:t>водят</a:t>
            </a:r>
            <a:r>
              <a:rPr sz="2200" dirty="0"/>
              <a:t> в </a:t>
            </a:r>
            <a:r>
              <a:rPr sz="2200" dirty="0" err="1"/>
              <a:t>биотехнологиите</a:t>
            </a:r>
            <a:r>
              <a:rPr sz="2200" dirty="0"/>
              <a:t> и </a:t>
            </a:r>
            <a:r>
              <a:rPr sz="2200" dirty="0" err="1"/>
              <a:t>здравните</a:t>
            </a:r>
            <a:r>
              <a:rPr sz="2200" dirty="0"/>
              <a:t> </a:t>
            </a:r>
            <a:r>
              <a:rPr sz="2200" dirty="0" err="1"/>
              <a:t>патенти</a:t>
            </a:r>
            <a:r>
              <a:rPr sz="2200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C6A8AD-1ED6-35B2-79E6-FFFBA8373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857" y="48592"/>
            <a:ext cx="1891326" cy="5879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5FFEDE-8037-DD18-9193-FD3A33F53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4715" y="53879"/>
            <a:ext cx="1379285" cy="58262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90C1BA8-D49E-6ACA-28C3-9487D084E3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122" y="521108"/>
            <a:ext cx="8337755" cy="521109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D279EF-2DB1-B9BF-A584-3C4D94108801}"/>
              </a:ext>
            </a:extLst>
          </p:cNvPr>
          <p:cNvSpPr txBox="1"/>
          <p:nvPr/>
        </p:nvSpPr>
        <p:spPr>
          <a:xfrm>
            <a:off x="1032387" y="540773"/>
            <a:ext cx="770849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bg-BG" sz="2000" dirty="0"/>
              <a:t>Увеличение на БВП вследствие на учене през целия живот (2021)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20ECD0-ABF7-D42F-1C3F-679E0C6E23D4}"/>
              </a:ext>
            </a:extLst>
          </p:cNvPr>
          <p:cNvSpPr txBox="1"/>
          <p:nvPr/>
        </p:nvSpPr>
        <p:spPr>
          <a:xfrm>
            <a:off x="1455174" y="5114073"/>
            <a:ext cx="687274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bg-BG" dirty="0"/>
              <a:t>Швеция          Финландия   Нидерландия  Средно за ЕС     България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52E1B8-4156-07F2-A2E6-7650574CE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9857" y="48592"/>
            <a:ext cx="1891326" cy="587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06B5EA3-303C-B7FC-927F-C3AF3562B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4715" y="53879"/>
            <a:ext cx="1379285" cy="58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248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t>Икономическо въздействие в развитите страни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sz="2200" b="1" dirty="0" err="1"/>
              <a:t>Северни</a:t>
            </a:r>
            <a:r>
              <a:rPr sz="2200" b="1" dirty="0"/>
              <a:t> </a:t>
            </a:r>
            <a:r>
              <a:rPr sz="2200" b="1" dirty="0" err="1"/>
              <a:t>страни</a:t>
            </a:r>
            <a:r>
              <a:rPr sz="2200" b="1" dirty="0"/>
              <a:t>: </a:t>
            </a:r>
            <a:r>
              <a:rPr sz="2200" dirty="0" err="1"/>
              <a:t>Швеция</a:t>
            </a:r>
            <a:r>
              <a:rPr sz="2200" dirty="0"/>
              <a:t> и </a:t>
            </a:r>
            <a:r>
              <a:rPr sz="2200" dirty="0" err="1"/>
              <a:t>Финландия</a:t>
            </a:r>
            <a:r>
              <a:rPr sz="2200" dirty="0"/>
              <a:t> </a:t>
            </a:r>
            <a:r>
              <a:rPr sz="2200" dirty="0" err="1"/>
              <a:t>инвестират</a:t>
            </a:r>
            <a:r>
              <a:rPr sz="2200" dirty="0"/>
              <a:t> 4% </a:t>
            </a:r>
            <a:r>
              <a:rPr sz="2200" dirty="0" err="1"/>
              <a:t>от</a:t>
            </a:r>
            <a:r>
              <a:rPr sz="2200" dirty="0"/>
              <a:t> БВП в </a:t>
            </a:r>
            <a:r>
              <a:rPr sz="2200" dirty="0" err="1"/>
              <a:t>учене</a:t>
            </a:r>
            <a:r>
              <a:rPr sz="2200" dirty="0"/>
              <a:t>, </a:t>
            </a:r>
            <a:r>
              <a:rPr sz="2200" dirty="0" err="1"/>
              <a:t>което</a:t>
            </a:r>
            <a:r>
              <a:rPr sz="2200" dirty="0"/>
              <a:t> </a:t>
            </a:r>
            <a:r>
              <a:rPr sz="2200" dirty="0" err="1"/>
              <a:t>води</a:t>
            </a:r>
            <a:r>
              <a:rPr sz="2200" dirty="0"/>
              <a:t> </a:t>
            </a:r>
            <a:r>
              <a:rPr sz="2200" dirty="0" err="1"/>
              <a:t>до</a:t>
            </a:r>
            <a:r>
              <a:rPr sz="2200" dirty="0"/>
              <a:t> </a:t>
            </a:r>
            <a:r>
              <a:rPr sz="2200" dirty="0" err="1"/>
              <a:t>най-висок</a:t>
            </a:r>
            <a:r>
              <a:rPr lang="bg-BG" sz="2200" dirty="0"/>
              <a:t>ат</a:t>
            </a:r>
            <a:r>
              <a:rPr sz="2200" dirty="0"/>
              <a:t>а</a:t>
            </a:r>
            <a:r>
              <a:rPr lang="bg-BG" sz="2200" dirty="0"/>
              <a:t> </a:t>
            </a:r>
            <a:r>
              <a:rPr sz="2200" dirty="0"/>
              <a:t> </a:t>
            </a:r>
            <a:r>
              <a:rPr sz="2200" dirty="0" err="1"/>
              <a:t>продуктивност</a:t>
            </a:r>
            <a:r>
              <a:rPr lang="bg-BG" sz="2200" dirty="0"/>
              <a:t> в Европа.</a:t>
            </a:r>
            <a:endParaRPr sz="2200" dirty="0"/>
          </a:p>
          <a:p>
            <a:r>
              <a:rPr sz="2200" b="1" dirty="0"/>
              <a:t>САЩ: </a:t>
            </a:r>
            <a:r>
              <a:rPr sz="2200" dirty="0"/>
              <a:t>1 </a:t>
            </a:r>
            <a:r>
              <a:rPr sz="2200" dirty="0" err="1"/>
              <a:t>млрд</a:t>
            </a:r>
            <a:r>
              <a:rPr sz="2200" dirty="0"/>
              <a:t>. </a:t>
            </a:r>
            <a:r>
              <a:rPr sz="2200" dirty="0" err="1"/>
              <a:t>долара</a:t>
            </a:r>
            <a:r>
              <a:rPr sz="2200" dirty="0"/>
              <a:t> </a:t>
            </a:r>
            <a:r>
              <a:rPr sz="2200" dirty="0" err="1"/>
              <a:t>годишно</a:t>
            </a:r>
            <a:r>
              <a:rPr sz="2200" dirty="0"/>
              <a:t> </a:t>
            </a:r>
            <a:r>
              <a:rPr sz="2200" dirty="0" err="1"/>
              <a:t>за</a:t>
            </a:r>
            <a:r>
              <a:rPr sz="2200" dirty="0"/>
              <a:t> </a:t>
            </a:r>
            <a:r>
              <a:rPr lang="bg-BG" sz="2200" dirty="0"/>
              <a:t>ПМО</a:t>
            </a:r>
            <a:r>
              <a:rPr sz="2200" dirty="0"/>
              <a:t> в </a:t>
            </a:r>
            <a:r>
              <a:rPr sz="2200" dirty="0" err="1"/>
              <a:t>здравеопазването</a:t>
            </a:r>
            <a:r>
              <a:rPr sz="2200" dirty="0"/>
              <a:t>, </a:t>
            </a:r>
            <a:r>
              <a:rPr sz="2200" dirty="0" err="1"/>
              <a:t>което</a:t>
            </a:r>
            <a:r>
              <a:rPr sz="2200" dirty="0"/>
              <a:t> </a:t>
            </a:r>
            <a:r>
              <a:rPr sz="2200" dirty="0" err="1"/>
              <a:t>пести</a:t>
            </a:r>
            <a:r>
              <a:rPr sz="2200" dirty="0"/>
              <a:t> 5 </a:t>
            </a:r>
            <a:r>
              <a:rPr sz="2200" dirty="0" err="1"/>
              <a:t>млрд</a:t>
            </a:r>
            <a:r>
              <a:rPr sz="2200" dirty="0"/>
              <a:t>. </a:t>
            </a:r>
            <a:r>
              <a:rPr sz="2200" dirty="0" err="1"/>
              <a:t>долара</a:t>
            </a:r>
            <a:r>
              <a:rPr sz="2200" dirty="0"/>
              <a:t> </a:t>
            </a:r>
            <a:r>
              <a:rPr lang="bg-BG" sz="2200" dirty="0"/>
              <a:t>в</a:t>
            </a:r>
            <a:r>
              <a:rPr sz="2200" dirty="0"/>
              <a:t> </a:t>
            </a:r>
            <a:r>
              <a:rPr sz="2200" dirty="0" err="1"/>
              <a:t>разходи</a:t>
            </a:r>
            <a:r>
              <a:rPr sz="2200" dirty="0"/>
              <a:t>.</a:t>
            </a:r>
          </a:p>
          <a:p>
            <a:r>
              <a:rPr sz="2200" b="1" dirty="0"/>
              <a:t>ЕС: </a:t>
            </a:r>
            <a:r>
              <a:rPr sz="2200" dirty="0"/>
              <a:t>7.5 </a:t>
            </a:r>
            <a:r>
              <a:rPr sz="2200" dirty="0" err="1"/>
              <a:t>млрд</a:t>
            </a:r>
            <a:r>
              <a:rPr sz="2200" dirty="0"/>
              <a:t>. </a:t>
            </a:r>
            <a:r>
              <a:rPr sz="2200" dirty="0" err="1"/>
              <a:t>евро</a:t>
            </a:r>
            <a:r>
              <a:rPr sz="2200" dirty="0"/>
              <a:t> </a:t>
            </a:r>
            <a:r>
              <a:rPr sz="2200" dirty="0" err="1"/>
              <a:t>годишна</a:t>
            </a:r>
            <a:r>
              <a:rPr sz="2200" dirty="0"/>
              <a:t> </a:t>
            </a:r>
            <a:r>
              <a:rPr sz="2200" dirty="0" err="1"/>
              <a:t>инвестиция</a:t>
            </a:r>
            <a:r>
              <a:rPr sz="2200" dirty="0"/>
              <a:t>, </a:t>
            </a:r>
            <a:r>
              <a:rPr sz="2200" dirty="0" err="1"/>
              <a:t>здравният</a:t>
            </a:r>
            <a:r>
              <a:rPr sz="2200" dirty="0"/>
              <a:t> </a:t>
            </a:r>
            <a:r>
              <a:rPr sz="2200" dirty="0" err="1"/>
              <a:t>сектор</a:t>
            </a:r>
            <a:r>
              <a:rPr sz="2200" dirty="0"/>
              <a:t> </a:t>
            </a:r>
            <a:r>
              <a:rPr sz="2200" dirty="0" err="1"/>
              <a:t>допринася</a:t>
            </a:r>
            <a:r>
              <a:rPr sz="2200" dirty="0"/>
              <a:t> с 10% </a:t>
            </a:r>
            <a:r>
              <a:rPr sz="2200" dirty="0" err="1"/>
              <a:t>от</a:t>
            </a:r>
            <a:r>
              <a:rPr sz="2200" dirty="0"/>
              <a:t> БВП </a:t>
            </a:r>
            <a:r>
              <a:rPr sz="2200" dirty="0" err="1"/>
              <a:t>на</a:t>
            </a:r>
            <a:r>
              <a:rPr sz="2200" dirty="0"/>
              <a:t> ЕС.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9370AE-FF61-F4E5-AD69-085AA5869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857" y="48592"/>
            <a:ext cx="1891326" cy="5879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C0445A0-9019-7B07-D2D6-5739889E00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4715" y="53879"/>
            <a:ext cx="1379285" cy="58262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err="1"/>
              <a:t>България</a:t>
            </a:r>
            <a:r>
              <a:rPr dirty="0"/>
              <a:t> и </a:t>
            </a:r>
            <a:r>
              <a:rPr dirty="0" err="1"/>
              <a:t>ученето</a:t>
            </a:r>
            <a:r>
              <a:rPr dirty="0"/>
              <a:t> </a:t>
            </a:r>
            <a:r>
              <a:rPr dirty="0" err="1"/>
              <a:t>през</a:t>
            </a:r>
            <a:r>
              <a:rPr dirty="0"/>
              <a:t> </a:t>
            </a:r>
            <a:r>
              <a:rPr dirty="0" err="1"/>
              <a:t>целия</a:t>
            </a:r>
            <a:r>
              <a:rPr dirty="0"/>
              <a:t> </a:t>
            </a:r>
            <a:r>
              <a:rPr dirty="0" err="1"/>
              <a:t>живот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sz="2300" dirty="0" err="1"/>
              <a:t>Нива</a:t>
            </a:r>
            <a:r>
              <a:rPr sz="2300" dirty="0"/>
              <a:t> </a:t>
            </a:r>
            <a:r>
              <a:rPr sz="2300" dirty="0" err="1"/>
              <a:t>на</a:t>
            </a:r>
            <a:r>
              <a:rPr sz="2300" dirty="0"/>
              <a:t> </a:t>
            </a:r>
            <a:r>
              <a:rPr sz="2300" dirty="0" err="1"/>
              <a:t>участие</a:t>
            </a:r>
            <a:r>
              <a:rPr sz="2300" dirty="0"/>
              <a:t>: </a:t>
            </a:r>
            <a:r>
              <a:rPr sz="2300" dirty="0" err="1"/>
              <a:t>Само</a:t>
            </a:r>
            <a:r>
              <a:rPr sz="2300" dirty="0"/>
              <a:t> 2% </a:t>
            </a:r>
            <a:r>
              <a:rPr sz="2300" dirty="0" err="1"/>
              <a:t>от</a:t>
            </a:r>
            <a:r>
              <a:rPr sz="2300" dirty="0"/>
              <a:t> </a:t>
            </a:r>
            <a:r>
              <a:rPr sz="2300" dirty="0" err="1"/>
              <a:t>българските</a:t>
            </a:r>
            <a:r>
              <a:rPr sz="2300" dirty="0"/>
              <a:t> </a:t>
            </a:r>
            <a:r>
              <a:rPr sz="2300" dirty="0" err="1"/>
              <a:t>възрастни</a:t>
            </a:r>
            <a:r>
              <a:rPr sz="2300" dirty="0"/>
              <a:t> </a:t>
            </a:r>
            <a:r>
              <a:rPr sz="2300" dirty="0" err="1"/>
              <a:t>участват</a:t>
            </a:r>
            <a:r>
              <a:rPr sz="2300" dirty="0"/>
              <a:t> в </a:t>
            </a:r>
            <a:r>
              <a:rPr sz="2300" dirty="0" err="1"/>
              <a:t>учене</a:t>
            </a:r>
            <a:r>
              <a:rPr sz="2300" dirty="0"/>
              <a:t> </a:t>
            </a:r>
            <a:r>
              <a:rPr sz="2300" dirty="0" err="1"/>
              <a:t>през</a:t>
            </a:r>
            <a:r>
              <a:rPr sz="2300" dirty="0"/>
              <a:t> </a:t>
            </a:r>
            <a:r>
              <a:rPr sz="2300" dirty="0" err="1"/>
              <a:t>целия</a:t>
            </a:r>
            <a:r>
              <a:rPr sz="2300" dirty="0"/>
              <a:t> </a:t>
            </a:r>
            <a:r>
              <a:rPr sz="2300" dirty="0" err="1"/>
              <a:t>живот</a:t>
            </a:r>
            <a:r>
              <a:rPr sz="2300" dirty="0"/>
              <a:t> </a:t>
            </a:r>
            <a:r>
              <a:rPr sz="2300" dirty="0" err="1"/>
              <a:t>през</a:t>
            </a:r>
            <a:r>
              <a:rPr sz="2300" dirty="0"/>
              <a:t> 2021 г.</a:t>
            </a:r>
          </a:p>
          <a:p>
            <a:r>
              <a:rPr sz="2300" dirty="0" err="1"/>
              <a:t>Предизвикателства</a:t>
            </a:r>
            <a:r>
              <a:rPr sz="2300" dirty="0"/>
              <a:t>: 78.2% </a:t>
            </a:r>
            <a:r>
              <a:rPr sz="2300" dirty="0" err="1"/>
              <a:t>от</a:t>
            </a:r>
            <a:r>
              <a:rPr sz="2300" dirty="0"/>
              <a:t> </a:t>
            </a:r>
            <a:r>
              <a:rPr sz="2300" dirty="0" err="1"/>
              <a:t>медицинските</a:t>
            </a:r>
            <a:r>
              <a:rPr sz="2300" dirty="0"/>
              <a:t> </a:t>
            </a:r>
            <a:r>
              <a:rPr sz="2300" dirty="0" err="1"/>
              <a:t>сестри</a:t>
            </a:r>
            <a:r>
              <a:rPr sz="2300" dirty="0"/>
              <a:t> </a:t>
            </a:r>
            <a:r>
              <a:rPr sz="2300" dirty="0" err="1"/>
              <a:t>смятат</a:t>
            </a:r>
            <a:r>
              <a:rPr sz="2300" dirty="0"/>
              <a:t>, </a:t>
            </a:r>
            <a:r>
              <a:rPr sz="2300" dirty="0" err="1"/>
              <a:t>че</a:t>
            </a:r>
            <a:r>
              <a:rPr sz="2300" dirty="0"/>
              <a:t> </a:t>
            </a:r>
            <a:r>
              <a:rPr sz="2300" dirty="0" err="1"/>
              <a:t>ученето</a:t>
            </a:r>
            <a:r>
              <a:rPr sz="2300" dirty="0"/>
              <a:t> </a:t>
            </a:r>
            <a:r>
              <a:rPr sz="2300" dirty="0" err="1"/>
              <a:t>трябва</a:t>
            </a:r>
            <a:r>
              <a:rPr sz="2300" dirty="0"/>
              <a:t> </a:t>
            </a:r>
            <a:r>
              <a:rPr sz="2300" dirty="0" err="1"/>
              <a:t>да</a:t>
            </a:r>
            <a:r>
              <a:rPr sz="2300" dirty="0"/>
              <a:t> </a:t>
            </a:r>
            <a:r>
              <a:rPr sz="2300" dirty="0" err="1"/>
              <a:t>се</a:t>
            </a:r>
            <a:r>
              <a:rPr sz="2300" dirty="0"/>
              <a:t> </a:t>
            </a:r>
            <a:r>
              <a:rPr sz="2300" dirty="0" err="1"/>
              <a:t>насърчава</a:t>
            </a:r>
            <a:r>
              <a:rPr sz="2300" dirty="0"/>
              <a:t>, </a:t>
            </a:r>
            <a:r>
              <a:rPr sz="2300" dirty="0" err="1"/>
              <a:t>но</a:t>
            </a:r>
            <a:r>
              <a:rPr sz="2300" dirty="0"/>
              <a:t> 45.3% </a:t>
            </a:r>
            <a:r>
              <a:rPr lang="bg-BG" sz="2300" dirty="0"/>
              <a:t>изпитват</a:t>
            </a:r>
            <a:r>
              <a:rPr sz="2300" dirty="0"/>
              <a:t> </a:t>
            </a:r>
            <a:r>
              <a:rPr sz="2300" dirty="0" err="1"/>
              <a:t>финансови</a:t>
            </a:r>
            <a:r>
              <a:rPr sz="2300" dirty="0"/>
              <a:t> </a:t>
            </a:r>
            <a:r>
              <a:rPr sz="2300" dirty="0" err="1"/>
              <a:t>затруднения</a:t>
            </a:r>
            <a:r>
              <a:rPr sz="2300" dirty="0"/>
              <a:t>.</a:t>
            </a:r>
          </a:p>
          <a:p>
            <a:pPr marL="0" indent="0">
              <a:buNone/>
            </a:pPr>
            <a:r>
              <a:rPr sz="2300" b="1" dirty="0" err="1"/>
              <a:t>Ниското</a:t>
            </a:r>
            <a:r>
              <a:rPr sz="2300" b="1" dirty="0"/>
              <a:t> </a:t>
            </a:r>
            <a:r>
              <a:rPr sz="2300" b="1" dirty="0" err="1"/>
              <a:t>участие</a:t>
            </a:r>
            <a:r>
              <a:rPr sz="2300" b="1" dirty="0"/>
              <a:t> </a:t>
            </a:r>
            <a:r>
              <a:rPr sz="2300" b="1" dirty="0" err="1"/>
              <a:t>възпрепятства</a:t>
            </a:r>
            <a:r>
              <a:rPr sz="2300" b="1" dirty="0"/>
              <a:t> </a:t>
            </a:r>
            <a:r>
              <a:rPr sz="2300" b="1" dirty="0" err="1"/>
              <a:t>иновациите</a:t>
            </a:r>
            <a:r>
              <a:rPr sz="2300" b="1" dirty="0"/>
              <a:t> и </a:t>
            </a:r>
            <a:r>
              <a:rPr sz="2300" b="1" dirty="0" err="1"/>
              <a:t>качеството</a:t>
            </a:r>
            <a:r>
              <a:rPr sz="2300" b="1" dirty="0"/>
              <a:t> </a:t>
            </a:r>
            <a:r>
              <a:rPr sz="2300" b="1" dirty="0" err="1"/>
              <a:t>на</a:t>
            </a:r>
            <a:r>
              <a:rPr sz="2300" b="1" dirty="0"/>
              <a:t> </a:t>
            </a:r>
            <a:r>
              <a:rPr sz="2300" b="1" dirty="0" err="1"/>
              <a:t>здравеопазването</a:t>
            </a:r>
            <a:r>
              <a:rPr sz="2300" b="1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A24A8B-9DD6-7301-7CCD-422B40E70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857" y="48592"/>
            <a:ext cx="1891326" cy="5879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88FDB0-1202-2FC2-82B3-AAD16639B6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4715" y="53879"/>
            <a:ext cx="1379285" cy="58262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158</TotalTime>
  <Words>960</Words>
  <Application>Microsoft Office PowerPoint</Application>
  <PresentationFormat>Презентация на цял екран (4:3)</PresentationFormat>
  <Paragraphs>91</Paragraphs>
  <Slides>13</Slides>
  <Notes>0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13</vt:i4>
      </vt:variant>
    </vt:vector>
  </HeadingPairs>
  <TitlesOfParts>
    <vt:vector size="16" baseType="lpstr">
      <vt:lpstr>Arial</vt:lpstr>
      <vt:lpstr>Gill Sans MT</vt:lpstr>
      <vt:lpstr>Gallery</vt:lpstr>
      <vt:lpstr>Икономическата стойност на ученето през целия живот</vt:lpstr>
      <vt:lpstr>Значение на ученето през целия живот за медицинските специалисти</vt:lpstr>
      <vt:lpstr>Политики за учене през целия живот в Европейския съюз</vt:lpstr>
      <vt:lpstr>Нива на участие в учене през целия живот</vt:lpstr>
      <vt:lpstr>Презентация на PowerPoint</vt:lpstr>
      <vt:lpstr>Икономическа стойност на ученето през целия живот</vt:lpstr>
      <vt:lpstr>Презентация на PowerPoint</vt:lpstr>
      <vt:lpstr>Икономическо въздействие в развитите страни</vt:lpstr>
      <vt:lpstr>България и ученето през целия живот</vt:lpstr>
      <vt:lpstr>Презентация на PowerPoint</vt:lpstr>
      <vt:lpstr>Обобщени ефекти от ПМО</vt:lpstr>
      <vt:lpstr>Презентация на PowerPoint</vt:lpstr>
      <vt:lpstr>Източници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Икономическата стойност на ученето през целия живот</dc:title>
  <dc:subject/>
  <dc:creator>x</dc:creator>
  <cp:keywords/>
  <dc:description>generated using python-pptx</dc:description>
  <cp:lastModifiedBy>x</cp:lastModifiedBy>
  <cp:revision>13</cp:revision>
  <dcterms:created xsi:type="dcterms:W3CDTF">2013-01-27T09:14:16Z</dcterms:created>
  <dcterms:modified xsi:type="dcterms:W3CDTF">2024-12-03T09:14:58Z</dcterms:modified>
  <cp:category/>
</cp:coreProperties>
</file>